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8" r:id="rId5"/>
    <p:sldMasterId id="2147483658" r:id="rId6"/>
  </p:sldMasterIdLst>
  <p:notesMasterIdLst>
    <p:notesMasterId r:id="rId12"/>
  </p:notesMasterIdLst>
  <p:sldIdLst>
    <p:sldId id="276" r:id="rId7"/>
    <p:sldId id="263" r:id="rId8"/>
    <p:sldId id="274" r:id="rId9"/>
    <p:sldId id="27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1"/>
    <a:srgbClr val="BFBFBF"/>
    <a:srgbClr val="80C2EA"/>
    <a:srgbClr val="927E2F"/>
    <a:srgbClr val="FDD756"/>
    <a:srgbClr val="1C6F46"/>
    <a:srgbClr val="3C3F60"/>
    <a:srgbClr val="682637"/>
    <a:srgbClr val="E47E3D"/>
    <a:srgbClr val="757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F050FA-456C-0F3C-0930-69AD435ABE44}" v="303" dt="2023-03-13T20:10:02.085"/>
    <p1510:client id="{190C15D2-3E55-B959-F8BA-53D180872FEE}" v="1" dt="2023-03-13T17:59:49.966"/>
  </p1510:revLst>
</p1510:revInfo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/>
    <p:restoredTop sz="94823" autoAdjust="0"/>
  </p:normalViewPr>
  <p:slideViewPr>
    <p:cSldViewPr snapToGrid="0" snapToObjects="1">
      <p:cViewPr varScale="1">
        <p:scale>
          <a:sx n="79" d="100"/>
          <a:sy n="79" d="100"/>
        </p:scale>
        <p:origin x="1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4" d="100"/>
          <a:sy n="114" d="100"/>
        </p:scale>
        <p:origin x="269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58DB9-DB96-B84A-8EEF-1605D88179C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DE963-08A8-514A-98F1-FDCF61C8B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98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8DE963-08A8-514A-98F1-FDCF61C8BB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74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8265" tIns="54132" rIns="108265" bIns="54132"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4758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8265" tIns="54132" rIns="108265" bIns="54132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2744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8265" tIns="54132" rIns="108265" bIns="54132"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6116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3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3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3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3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slideLayouts/_rels/slideLayout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D5A870F-5AF4-A245-968E-C2E6FABA8FC0}"/>
              </a:ext>
            </a:extLst>
          </p:cNvPr>
          <p:cNvSpPr/>
          <p:nvPr userDrawn="1"/>
        </p:nvSpPr>
        <p:spPr>
          <a:xfrm>
            <a:off x="1" y="0"/>
            <a:ext cx="4740166" cy="6858000"/>
          </a:xfrm>
          <a:prstGeom prst="rect">
            <a:avLst/>
          </a:prstGeom>
          <a:solidFill>
            <a:srgbClr val="EE383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14362D1-33C8-1347-B798-85965D7C34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258" y="2401524"/>
            <a:ext cx="3519652" cy="205495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04CCB1B-88C3-E942-B33E-2AA348FD8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1902" y="2081719"/>
            <a:ext cx="4572000" cy="1347281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pPr algn="l"/>
            <a:r>
              <a:rPr lang="en-US" sz="7200" b="1"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AB91787-96A7-7C4E-A87D-578386897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1902" y="3808865"/>
            <a:ext cx="4572001" cy="5760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3523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0BC29-AF91-C044-A22E-59BFF18C4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016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0441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6D11E-B8EF-D646-B4FA-C8F8C55D1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7FFAF-EEA5-1A4A-ABEB-3FB5CB95B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70C4BE-7BD3-7D4A-AB45-84F54169E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7884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137E4-D61E-D048-BB5C-D74B274AC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3F8E7E-EC90-CD44-AD89-94699B15E8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B70AC-ACAB-504B-AF39-B079F99D1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7125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- no spons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3FD3509-10D5-A847-B4C8-D0087F875088}"/>
              </a:ext>
            </a:extLst>
          </p:cNvPr>
          <p:cNvSpPr txBox="1">
            <a:spLocks/>
          </p:cNvSpPr>
          <p:nvPr userDrawn="1"/>
        </p:nvSpPr>
        <p:spPr>
          <a:xfrm>
            <a:off x="2034570" y="2105920"/>
            <a:ext cx="2837466" cy="591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bestplacestowork.org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599152-8A1A-E94E-AE60-BC190775AF94}"/>
              </a:ext>
            </a:extLst>
          </p:cNvPr>
          <p:cNvSpPr/>
          <p:nvPr userDrawn="1"/>
        </p:nvSpPr>
        <p:spPr>
          <a:xfrm>
            <a:off x="7451834" y="0"/>
            <a:ext cx="4740166" cy="6858000"/>
          </a:xfrm>
          <a:prstGeom prst="rect">
            <a:avLst/>
          </a:prstGeom>
          <a:solidFill>
            <a:srgbClr val="1018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C40F505-373B-AE40-946B-82D1582969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62091" y="2401524"/>
            <a:ext cx="3519652" cy="2054952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1D8EBF37-5C4E-AB41-836F-B720976E34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25112" y="4765102"/>
            <a:ext cx="230653" cy="230653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39E5A863-9F99-BC4B-9F4E-738C221C6B8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40942" y="4311405"/>
            <a:ext cx="230654" cy="230654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D7457F99-E91E-384A-B75F-2C353E75D72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27676" y="3793737"/>
            <a:ext cx="231685" cy="231685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0A1531E7-6D4B-5346-BD90-0B2EC1E2E09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27676" y="3299547"/>
            <a:ext cx="231685" cy="231685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AF0E66E0-76A1-FF40-8CFC-13DAD8B4DBBA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127676" y="2803722"/>
            <a:ext cx="231685" cy="23168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149AFA8-CC60-4548-8E37-3DC6D42EE318}"/>
              </a:ext>
            </a:extLst>
          </p:cNvPr>
          <p:cNvSpPr/>
          <p:nvPr userDrawn="1"/>
        </p:nvSpPr>
        <p:spPr>
          <a:xfrm>
            <a:off x="2431172" y="2751332"/>
            <a:ext cx="21961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partnershipforpublicservice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1A4DFB0-2A66-9D40-B9EF-3B8CB9167D1F}"/>
              </a:ext>
            </a:extLst>
          </p:cNvPr>
          <p:cNvSpPr/>
          <p:nvPr userDrawn="1"/>
        </p:nvSpPr>
        <p:spPr>
          <a:xfrm>
            <a:off x="2431172" y="3755690"/>
            <a:ext cx="12026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rpublicservice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6CD6B0-CDE0-F943-B259-EA953D5AC173}"/>
              </a:ext>
            </a:extLst>
          </p:cNvPr>
          <p:cNvSpPr/>
          <p:nvPr userDrawn="1"/>
        </p:nvSpPr>
        <p:spPr>
          <a:xfrm>
            <a:off x="2431172" y="3261502"/>
            <a:ext cx="11401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publicservice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4E25A9-8649-F34A-8F4F-8023FABB7BE1}"/>
              </a:ext>
            </a:extLst>
          </p:cNvPr>
          <p:cNvSpPr/>
          <p:nvPr userDrawn="1"/>
        </p:nvSpPr>
        <p:spPr>
          <a:xfrm>
            <a:off x="2431173" y="4249878"/>
            <a:ext cx="24773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base"/>
            <a:r>
              <a:rPr lang="en-US" sz="1400" b="0" i="0">
                <a:effectLst/>
                <a:latin typeface="-apple-system"/>
              </a:rPr>
              <a:t>Partnership for Public Service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14073C-93D0-2843-8A6E-A450DF577F1A}"/>
              </a:ext>
            </a:extLst>
          </p:cNvPr>
          <p:cNvSpPr/>
          <p:nvPr userDrawn="1"/>
        </p:nvSpPr>
        <p:spPr>
          <a:xfrm>
            <a:off x="2431172" y="4687233"/>
            <a:ext cx="10343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partnership</a:t>
            </a:r>
          </a:p>
        </p:txBody>
      </p:sp>
    </p:spTree>
    <p:extLst>
      <p:ext uri="{BB962C8B-B14F-4D97-AF65-F5344CB8AC3E}">
        <p14:creationId xmlns:p14="http://schemas.microsoft.com/office/powerpoint/2010/main" val="2713156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- spons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599152-8A1A-E94E-AE60-BC190775AF94}"/>
              </a:ext>
            </a:extLst>
          </p:cNvPr>
          <p:cNvSpPr/>
          <p:nvPr userDrawn="1"/>
        </p:nvSpPr>
        <p:spPr>
          <a:xfrm>
            <a:off x="7451834" y="0"/>
            <a:ext cx="4740166" cy="6858000"/>
          </a:xfrm>
          <a:prstGeom prst="rect">
            <a:avLst/>
          </a:prstGeom>
          <a:solidFill>
            <a:srgbClr val="1018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C40F505-373B-AE40-946B-82D1582969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62091" y="1078444"/>
            <a:ext cx="3519652" cy="2054952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792A56E9-50E4-CD4E-821C-6348A864964D}"/>
              </a:ext>
            </a:extLst>
          </p:cNvPr>
          <p:cNvSpPr txBox="1">
            <a:spLocks/>
          </p:cNvSpPr>
          <p:nvPr userDrawn="1"/>
        </p:nvSpPr>
        <p:spPr>
          <a:xfrm>
            <a:off x="2058547" y="243561"/>
            <a:ext cx="4740166" cy="591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ourpublicservice.org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68A391D2-E856-0A48-B7BC-AFB10199E26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49089" y="2878993"/>
            <a:ext cx="230653" cy="230653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1E3C5BEC-15A8-9241-B4EF-0A2125FA6E9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64919" y="2395358"/>
            <a:ext cx="230654" cy="230654"/>
          </a:xfrm>
          <a:prstGeom prst="rect">
            <a:avLst/>
          </a:prstGeom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D1FAF874-D58D-3949-AD8D-ED736F5A46F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51653" y="1910693"/>
            <a:ext cx="231685" cy="231685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E275B0E7-75BD-844A-981C-49C9410B51B1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51653" y="1426028"/>
            <a:ext cx="231685" cy="231685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4F6FA2A7-9A30-B341-B529-A90E6A95B1E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151653" y="941363"/>
            <a:ext cx="231685" cy="231685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73B8C4B-7D31-1E41-913C-34A46576D9AE}"/>
              </a:ext>
            </a:extLst>
          </p:cNvPr>
          <p:cNvSpPr/>
          <p:nvPr userDrawn="1"/>
        </p:nvSpPr>
        <p:spPr>
          <a:xfrm>
            <a:off x="2455149" y="888973"/>
            <a:ext cx="21961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partnershipforpublicservice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22B132-C493-D54C-BE3A-9C0179A68CF4}"/>
              </a:ext>
            </a:extLst>
          </p:cNvPr>
          <p:cNvSpPr/>
          <p:nvPr userDrawn="1"/>
        </p:nvSpPr>
        <p:spPr>
          <a:xfrm>
            <a:off x="2455149" y="1856923"/>
            <a:ext cx="12026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/>
              <a:t>rpublicservice</a:t>
            </a:r>
            <a:endParaRPr lang="en-US" sz="1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3CE2164-3CCB-8C43-9E2A-8118CB42B59A}"/>
              </a:ext>
            </a:extLst>
          </p:cNvPr>
          <p:cNvSpPr/>
          <p:nvPr userDrawn="1"/>
        </p:nvSpPr>
        <p:spPr>
          <a:xfrm>
            <a:off x="2455149" y="1372948"/>
            <a:ext cx="11401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/>
              <a:t>publicservice</a:t>
            </a:r>
            <a:endParaRPr lang="en-US" sz="1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85443B-5AE7-4D4E-8499-F835321F402D}"/>
              </a:ext>
            </a:extLst>
          </p:cNvPr>
          <p:cNvSpPr/>
          <p:nvPr userDrawn="1"/>
        </p:nvSpPr>
        <p:spPr>
          <a:xfrm>
            <a:off x="2455149" y="2340898"/>
            <a:ext cx="39052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base"/>
            <a:r>
              <a:rPr lang="en-US" sz="1400" b="0" i="0" dirty="0">
                <a:effectLst/>
                <a:latin typeface="-apple-system"/>
              </a:rPr>
              <a:t>Partnership for Public Service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90C6ABA-E4FA-944E-B0AF-046AEDC25D88}"/>
              </a:ext>
            </a:extLst>
          </p:cNvPr>
          <p:cNvSpPr/>
          <p:nvPr userDrawn="1"/>
        </p:nvSpPr>
        <p:spPr>
          <a:xfrm>
            <a:off x="2455149" y="2824874"/>
            <a:ext cx="10343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partnership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3996A885-497A-0F4A-9F45-A48F97CB319D}"/>
              </a:ext>
            </a:extLst>
          </p:cNvPr>
          <p:cNvSpPr txBox="1">
            <a:spLocks/>
          </p:cNvSpPr>
          <p:nvPr userDrawn="1"/>
        </p:nvSpPr>
        <p:spPr>
          <a:xfrm>
            <a:off x="2058547" y="3500024"/>
            <a:ext cx="4740166" cy="591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sponsor.org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" name="Graphic 30">
            <a:extLst>
              <a:ext uri="{FF2B5EF4-FFF2-40B4-BE49-F238E27FC236}">
                <a16:creationId xmlns:a16="http://schemas.microsoft.com/office/drawing/2014/main" id="{603270B4-0033-A241-9D15-92A06DB6B78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49089" y="6111706"/>
            <a:ext cx="230653" cy="230653"/>
          </a:xfrm>
          <a:prstGeom prst="rect">
            <a:avLst/>
          </a:prstGeom>
        </p:spPr>
      </p:pic>
      <p:pic>
        <p:nvPicPr>
          <p:cNvPr id="32" name="Graphic 31">
            <a:extLst>
              <a:ext uri="{FF2B5EF4-FFF2-40B4-BE49-F238E27FC236}">
                <a16:creationId xmlns:a16="http://schemas.microsoft.com/office/drawing/2014/main" id="{CDAB7FD3-3F9A-9D4D-BA9D-9A2D3036CD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64919" y="5634010"/>
            <a:ext cx="230654" cy="230654"/>
          </a:xfrm>
          <a:prstGeom prst="rect">
            <a:avLst/>
          </a:prstGeom>
        </p:spPr>
      </p:pic>
      <p:pic>
        <p:nvPicPr>
          <p:cNvPr id="33" name="Graphic 32">
            <a:extLst>
              <a:ext uri="{FF2B5EF4-FFF2-40B4-BE49-F238E27FC236}">
                <a16:creationId xmlns:a16="http://schemas.microsoft.com/office/drawing/2014/main" id="{6AEBE1AC-558E-5043-9C03-C84CBB9AD07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51653" y="5155282"/>
            <a:ext cx="231685" cy="231685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9BBD380E-24AD-FF43-8075-2EDC53901C0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51653" y="4676554"/>
            <a:ext cx="231685" cy="231685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A6435A6C-49A3-D842-8806-C27988C32D5F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151653" y="4197826"/>
            <a:ext cx="231685" cy="231685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D17AE0A4-4DB6-CB49-8E4D-A08C6A778E08}"/>
              </a:ext>
            </a:extLst>
          </p:cNvPr>
          <p:cNvSpPr/>
          <p:nvPr userDrawn="1"/>
        </p:nvSpPr>
        <p:spPr>
          <a:xfrm>
            <a:off x="2455149" y="4145436"/>
            <a:ext cx="1319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Sponsor handle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EF991AC-334F-0144-8654-3B3C8DB3AA93}"/>
              </a:ext>
            </a:extLst>
          </p:cNvPr>
          <p:cNvSpPr/>
          <p:nvPr userDrawn="1"/>
        </p:nvSpPr>
        <p:spPr>
          <a:xfrm>
            <a:off x="2455149" y="5113386"/>
            <a:ext cx="1319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/>
              <a:t>Sponsor handle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62ADB95-4C7A-4545-BE81-1D149F8331EA}"/>
              </a:ext>
            </a:extLst>
          </p:cNvPr>
          <p:cNvSpPr/>
          <p:nvPr userDrawn="1"/>
        </p:nvSpPr>
        <p:spPr>
          <a:xfrm>
            <a:off x="2455149" y="4629411"/>
            <a:ext cx="1319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Sponsor handle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E612B82-1956-E041-B121-9191944A972E}"/>
              </a:ext>
            </a:extLst>
          </p:cNvPr>
          <p:cNvSpPr/>
          <p:nvPr userDrawn="1"/>
        </p:nvSpPr>
        <p:spPr>
          <a:xfrm>
            <a:off x="2455149" y="5597361"/>
            <a:ext cx="39052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/>
              <a:t>Sponsor handle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8EA846B-CA13-1744-BA10-2128826EA1BC}"/>
              </a:ext>
            </a:extLst>
          </p:cNvPr>
          <p:cNvSpPr/>
          <p:nvPr userDrawn="1"/>
        </p:nvSpPr>
        <p:spPr>
          <a:xfrm>
            <a:off x="2455149" y="6081337"/>
            <a:ext cx="1319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Sponsor handle</a:t>
            </a:r>
          </a:p>
        </p:txBody>
      </p:sp>
    </p:spTree>
    <p:extLst>
      <p:ext uri="{BB962C8B-B14F-4D97-AF65-F5344CB8AC3E}">
        <p14:creationId xmlns:p14="http://schemas.microsoft.com/office/powerpoint/2010/main" val="2444823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red">
    <p:bg>
      <p:bgPr>
        <a:solidFill>
          <a:srgbClr val="CFD1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D5A870F-5AF4-A245-968E-C2E6FABA8FC0}"/>
              </a:ext>
            </a:extLst>
          </p:cNvPr>
          <p:cNvSpPr/>
          <p:nvPr userDrawn="1"/>
        </p:nvSpPr>
        <p:spPr>
          <a:xfrm>
            <a:off x="1" y="0"/>
            <a:ext cx="4740166" cy="6858000"/>
          </a:xfrm>
          <a:prstGeom prst="rect">
            <a:avLst/>
          </a:prstGeom>
          <a:solidFill>
            <a:srgbClr val="EE383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14362D1-33C8-1347-B798-85965D7C34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258" y="2401524"/>
            <a:ext cx="3519652" cy="205495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04CCB1B-88C3-E942-B33E-2AA348FD8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1902" y="2081719"/>
            <a:ext cx="4572000" cy="1347281"/>
          </a:xfrm>
        </p:spPr>
        <p:txBody>
          <a:bodyPr>
            <a:normAutofit/>
          </a:bodyPr>
          <a:lstStyle/>
          <a:p>
            <a:pPr algn="l"/>
            <a:r>
              <a:rPr lang="en-US" sz="7200" b="1"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49ED814-B2D7-004C-B3F9-A17A092DC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1902" y="3808865"/>
            <a:ext cx="4572001" cy="5760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97741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- red_sponsor">
    <p:bg>
      <p:bgPr>
        <a:solidFill>
          <a:srgbClr val="CFD1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D5A870F-5AF4-A245-968E-C2E6FABA8FC0}"/>
              </a:ext>
            </a:extLst>
          </p:cNvPr>
          <p:cNvSpPr/>
          <p:nvPr userDrawn="1"/>
        </p:nvSpPr>
        <p:spPr>
          <a:xfrm>
            <a:off x="1" y="0"/>
            <a:ext cx="4740166" cy="6858000"/>
          </a:xfrm>
          <a:prstGeom prst="rect">
            <a:avLst/>
          </a:prstGeom>
          <a:solidFill>
            <a:srgbClr val="EE383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14362D1-33C8-1347-B798-85965D7C34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258" y="2401524"/>
            <a:ext cx="3519652" cy="205495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04CCB1B-88C3-E942-B33E-2AA348FD8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1902" y="2081719"/>
            <a:ext cx="4572000" cy="1347281"/>
          </a:xfrm>
        </p:spPr>
        <p:txBody>
          <a:bodyPr>
            <a:normAutofit/>
          </a:bodyPr>
          <a:lstStyle/>
          <a:p>
            <a:pPr algn="l"/>
            <a:r>
              <a:rPr lang="en-US" sz="7200" b="1"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49ED814-B2D7-004C-B3F9-A17A092DC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1902" y="3808865"/>
            <a:ext cx="4572001" cy="5760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Subtitle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194106-C18F-D14E-8FAA-7DB6C0ADA907}"/>
              </a:ext>
            </a:extLst>
          </p:cNvPr>
          <p:cNvSpPr/>
          <p:nvPr userDrawn="1"/>
        </p:nvSpPr>
        <p:spPr>
          <a:xfrm>
            <a:off x="4981902" y="5537771"/>
            <a:ext cx="3689487" cy="1089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1E0A54-864A-6743-A237-A6CA8A2ED741}"/>
              </a:ext>
            </a:extLst>
          </p:cNvPr>
          <p:cNvSpPr txBox="1"/>
          <p:nvPr userDrawn="1"/>
        </p:nvSpPr>
        <p:spPr>
          <a:xfrm>
            <a:off x="6096000" y="5897635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Sponsor logo</a:t>
            </a:r>
          </a:p>
        </p:txBody>
      </p:sp>
    </p:spTree>
    <p:extLst>
      <p:ext uri="{BB962C8B-B14F-4D97-AF65-F5344CB8AC3E}">
        <p14:creationId xmlns:p14="http://schemas.microsoft.com/office/powerpoint/2010/main" val="815128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blue">
    <p:bg>
      <p:bgPr>
        <a:solidFill>
          <a:srgbClr val="CFD1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FF29C58-C51A-6346-95C0-AC5FC7F25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1902" y="2081719"/>
            <a:ext cx="4572000" cy="1347281"/>
          </a:xfrm>
        </p:spPr>
        <p:txBody>
          <a:bodyPr>
            <a:normAutofit/>
          </a:bodyPr>
          <a:lstStyle/>
          <a:p>
            <a:pPr algn="l"/>
            <a:r>
              <a:rPr lang="en-US" sz="7200" b="1"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B952A2-12A9-0447-9F65-149E8FA6104C}"/>
              </a:ext>
            </a:extLst>
          </p:cNvPr>
          <p:cNvSpPr/>
          <p:nvPr userDrawn="1"/>
        </p:nvSpPr>
        <p:spPr>
          <a:xfrm>
            <a:off x="1" y="0"/>
            <a:ext cx="4740166" cy="6858000"/>
          </a:xfrm>
          <a:prstGeom prst="rect">
            <a:avLst/>
          </a:prstGeom>
          <a:solidFill>
            <a:srgbClr val="0084D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DF003FD6-9797-0643-B3C5-583527C48A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258" y="2401524"/>
            <a:ext cx="3519652" cy="2054952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5DEC793D-3B43-4346-8157-50E6F7DFC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1902" y="3808865"/>
            <a:ext cx="4572001" cy="5760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74276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- blue_sponsor">
    <p:bg>
      <p:bgPr>
        <a:solidFill>
          <a:srgbClr val="CFD1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FF29C58-C51A-6346-95C0-AC5FC7F25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1902" y="2081719"/>
            <a:ext cx="4572000" cy="1347281"/>
          </a:xfrm>
        </p:spPr>
        <p:txBody>
          <a:bodyPr>
            <a:normAutofit/>
          </a:bodyPr>
          <a:lstStyle/>
          <a:p>
            <a:pPr algn="l"/>
            <a:r>
              <a:rPr lang="en-US" sz="7200" b="1"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B952A2-12A9-0447-9F65-149E8FA6104C}"/>
              </a:ext>
            </a:extLst>
          </p:cNvPr>
          <p:cNvSpPr/>
          <p:nvPr userDrawn="1"/>
        </p:nvSpPr>
        <p:spPr>
          <a:xfrm>
            <a:off x="1" y="0"/>
            <a:ext cx="4740166" cy="6858000"/>
          </a:xfrm>
          <a:prstGeom prst="rect">
            <a:avLst/>
          </a:prstGeom>
          <a:solidFill>
            <a:srgbClr val="0084D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DF003FD6-9797-0643-B3C5-583527C48A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258" y="2401524"/>
            <a:ext cx="3519652" cy="2054952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5DEC793D-3B43-4346-8157-50E6F7DFC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1902" y="3808865"/>
            <a:ext cx="4572001" cy="5760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Subtitle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BBBBC1-6344-2845-8018-BA40A6E1A583}"/>
              </a:ext>
            </a:extLst>
          </p:cNvPr>
          <p:cNvSpPr/>
          <p:nvPr userDrawn="1"/>
        </p:nvSpPr>
        <p:spPr>
          <a:xfrm>
            <a:off x="4981902" y="5537771"/>
            <a:ext cx="3689487" cy="1089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D1DC6C-21B4-9943-B1DC-5A18EF096DAC}"/>
              </a:ext>
            </a:extLst>
          </p:cNvPr>
          <p:cNvSpPr txBox="1"/>
          <p:nvPr userDrawn="1"/>
        </p:nvSpPr>
        <p:spPr>
          <a:xfrm>
            <a:off x="6096000" y="5897635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Sponsor logo</a:t>
            </a:r>
          </a:p>
        </p:txBody>
      </p:sp>
    </p:spTree>
    <p:extLst>
      <p:ext uri="{BB962C8B-B14F-4D97-AF65-F5344CB8AC3E}">
        <p14:creationId xmlns:p14="http://schemas.microsoft.com/office/powerpoint/2010/main" val="318751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- red - spons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D5A870F-5AF4-A245-968E-C2E6FABA8FC0}"/>
              </a:ext>
            </a:extLst>
          </p:cNvPr>
          <p:cNvSpPr/>
          <p:nvPr userDrawn="1"/>
        </p:nvSpPr>
        <p:spPr>
          <a:xfrm>
            <a:off x="1" y="0"/>
            <a:ext cx="4740166" cy="6858000"/>
          </a:xfrm>
          <a:prstGeom prst="rect">
            <a:avLst/>
          </a:prstGeom>
          <a:solidFill>
            <a:srgbClr val="EE383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14362D1-33C8-1347-B798-85965D7C34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258" y="2401524"/>
            <a:ext cx="3519652" cy="205495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04CCB1B-88C3-E942-B33E-2AA348FD8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1902" y="2081719"/>
            <a:ext cx="4572000" cy="1347281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pPr algn="l"/>
            <a:r>
              <a:rPr lang="en-US" sz="7200" b="1"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AB91787-96A7-7C4E-A87D-578386897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1902" y="3808865"/>
            <a:ext cx="4572001" cy="5760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Subtitle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7E4D1C7-2923-7B45-B6EA-444190045234}"/>
              </a:ext>
            </a:extLst>
          </p:cNvPr>
          <p:cNvSpPr/>
          <p:nvPr userDrawn="1"/>
        </p:nvSpPr>
        <p:spPr>
          <a:xfrm>
            <a:off x="4981902" y="5537771"/>
            <a:ext cx="3689487" cy="1089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3AFF88-CAF2-8340-9313-CD8FB7758915}"/>
              </a:ext>
            </a:extLst>
          </p:cNvPr>
          <p:cNvSpPr txBox="1"/>
          <p:nvPr userDrawn="1"/>
        </p:nvSpPr>
        <p:spPr>
          <a:xfrm>
            <a:off x="6096000" y="5897635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Sponsor logo</a:t>
            </a:r>
          </a:p>
        </p:txBody>
      </p:sp>
    </p:spTree>
    <p:extLst>
      <p:ext uri="{BB962C8B-B14F-4D97-AF65-F5344CB8AC3E}">
        <p14:creationId xmlns:p14="http://schemas.microsoft.com/office/powerpoint/2010/main" val="33412669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- simple">
    <p:bg>
      <p:bgPr>
        <a:solidFill>
          <a:srgbClr val="CFD1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5B9D3-3301-EF4A-B3E3-DB908A3BB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8C466C-882F-264C-9BDA-05E0376DF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1C8191B8-C797-0344-9179-C92B9EB1C6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22675" y="5735637"/>
            <a:ext cx="4946650" cy="7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9254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CFD1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F36DE-AC12-D440-A202-8F2265DD9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EC413-B5A5-0244-BC3D-77350ED37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6150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CFD1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8170A-4F5D-D743-9920-BF1ED5DDC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816F5-F59C-A94A-AC7E-44093D037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24484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CFD1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EF690-7494-F74F-8EAE-E6C7A29B4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F9A16-5FA5-2945-87D6-7472150EA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4946C1-508A-2547-8070-3CEE69431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21485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CFD1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1B29B-B809-7545-8757-79A7864DD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5339F-0533-6446-89C9-3286446B8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904CE8-4954-DF48-B293-A803E1236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663D5A-1469-C749-9B69-CF3ACFE797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4FA40F-44CF-7D4B-A8F7-EBC4BD36E2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9349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CFD1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0BC29-AF91-C044-A22E-59BFF18C4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91890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CFD1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80165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CFD1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6D11E-B8EF-D646-B4FA-C8F8C55D1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7FFAF-EEA5-1A4A-ABEB-3FB5CB95B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70C4BE-7BD3-7D4A-AB45-84F54169E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81370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CFD1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137E4-D61E-D048-BB5C-D74B274AC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3F8E7E-EC90-CD44-AD89-94699B15E8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B70AC-ACAB-504B-AF39-B079F99D1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68202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- no sponsor">
    <p:bg>
      <p:bgPr>
        <a:solidFill>
          <a:srgbClr val="CFD1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3FD3509-10D5-A847-B4C8-D0087F875088}"/>
              </a:ext>
            </a:extLst>
          </p:cNvPr>
          <p:cNvSpPr txBox="1">
            <a:spLocks/>
          </p:cNvSpPr>
          <p:nvPr userDrawn="1"/>
        </p:nvSpPr>
        <p:spPr>
          <a:xfrm>
            <a:off x="2034570" y="2105920"/>
            <a:ext cx="2837466" cy="591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ourpublicservice.org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599152-8A1A-E94E-AE60-BC190775AF94}"/>
              </a:ext>
            </a:extLst>
          </p:cNvPr>
          <p:cNvSpPr/>
          <p:nvPr userDrawn="1"/>
        </p:nvSpPr>
        <p:spPr>
          <a:xfrm>
            <a:off x="7451834" y="0"/>
            <a:ext cx="4740166" cy="6858000"/>
          </a:xfrm>
          <a:prstGeom prst="rect">
            <a:avLst/>
          </a:prstGeom>
          <a:solidFill>
            <a:srgbClr val="1018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C40F505-373B-AE40-946B-82D1582969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62091" y="2401524"/>
            <a:ext cx="3519652" cy="2054952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1D8EBF37-5C4E-AB41-836F-B720976E34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25112" y="4741352"/>
            <a:ext cx="230653" cy="230653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39E5A863-9F99-BC4B-9F4E-738C221C6B8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40942" y="4311405"/>
            <a:ext cx="230654" cy="230654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D7457F99-E91E-384A-B75F-2C353E75D72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27676" y="3793737"/>
            <a:ext cx="231685" cy="231685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0A1531E7-6D4B-5346-BD90-0B2EC1E2E09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27676" y="3299547"/>
            <a:ext cx="231685" cy="231685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AF0E66E0-76A1-FF40-8CFC-13DAD8B4DBBA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127676" y="2803722"/>
            <a:ext cx="231685" cy="23168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149AFA8-CC60-4548-8E37-3DC6D42EE318}"/>
              </a:ext>
            </a:extLst>
          </p:cNvPr>
          <p:cNvSpPr/>
          <p:nvPr userDrawn="1"/>
        </p:nvSpPr>
        <p:spPr>
          <a:xfrm>
            <a:off x="2431172" y="2751332"/>
            <a:ext cx="21961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partnershipforpublicservice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1A4DFB0-2A66-9D40-B9EF-3B8CB9167D1F}"/>
              </a:ext>
            </a:extLst>
          </p:cNvPr>
          <p:cNvSpPr/>
          <p:nvPr userDrawn="1"/>
        </p:nvSpPr>
        <p:spPr>
          <a:xfrm>
            <a:off x="2431172" y="3719282"/>
            <a:ext cx="12026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rpublicservice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6CD6B0-CDE0-F943-B259-EA953D5AC173}"/>
              </a:ext>
            </a:extLst>
          </p:cNvPr>
          <p:cNvSpPr/>
          <p:nvPr userDrawn="1"/>
        </p:nvSpPr>
        <p:spPr>
          <a:xfrm>
            <a:off x="2431172" y="3235307"/>
            <a:ext cx="11401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publicservice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4E25A9-8649-F34A-8F4F-8023FABB7BE1}"/>
              </a:ext>
            </a:extLst>
          </p:cNvPr>
          <p:cNvSpPr/>
          <p:nvPr userDrawn="1"/>
        </p:nvSpPr>
        <p:spPr>
          <a:xfrm>
            <a:off x="2431173" y="4203257"/>
            <a:ext cx="24773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base"/>
            <a:r>
              <a:rPr lang="en-US" sz="1400" b="0" i="0">
                <a:effectLst/>
                <a:latin typeface="-apple-system"/>
              </a:rPr>
              <a:t>Partnership for Public Service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14073C-93D0-2843-8A6E-A450DF577F1A}"/>
              </a:ext>
            </a:extLst>
          </p:cNvPr>
          <p:cNvSpPr/>
          <p:nvPr userDrawn="1"/>
        </p:nvSpPr>
        <p:spPr>
          <a:xfrm>
            <a:off x="2431172" y="4687233"/>
            <a:ext cx="10343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partnership</a:t>
            </a:r>
          </a:p>
        </p:txBody>
      </p:sp>
    </p:spTree>
    <p:extLst>
      <p:ext uri="{BB962C8B-B14F-4D97-AF65-F5344CB8AC3E}">
        <p14:creationId xmlns:p14="http://schemas.microsoft.com/office/powerpoint/2010/main" val="390493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FF29C58-C51A-6346-95C0-AC5FC7F25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1902" y="2081719"/>
            <a:ext cx="4572000" cy="1347281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pPr algn="l"/>
            <a:r>
              <a:rPr lang="en-US" sz="7200" b="1"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B952A2-12A9-0447-9F65-149E8FA6104C}"/>
              </a:ext>
            </a:extLst>
          </p:cNvPr>
          <p:cNvSpPr/>
          <p:nvPr userDrawn="1"/>
        </p:nvSpPr>
        <p:spPr>
          <a:xfrm>
            <a:off x="1" y="0"/>
            <a:ext cx="4740166" cy="6858000"/>
          </a:xfrm>
          <a:prstGeom prst="rect">
            <a:avLst/>
          </a:prstGeom>
          <a:solidFill>
            <a:srgbClr val="0084D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DF003FD6-9797-0643-B3C5-583527C48A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258" y="2401524"/>
            <a:ext cx="3519652" cy="2054952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833ED83D-5398-BA4A-8505-468DF7AB9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1902" y="3808865"/>
            <a:ext cx="4572001" cy="5760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996009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- sponsor">
    <p:bg>
      <p:bgPr>
        <a:solidFill>
          <a:srgbClr val="CFD1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599152-8A1A-E94E-AE60-BC190775AF94}"/>
              </a:ext>
            </a:extLst>
          </p:cNvPr>
          <p:cNvSpPr/>
          <p:nvPr userDrawn="1"/>
        </p:nvSpPr>
        <p:spPr>
          <a:xfrm>
            <a:off x="7451834" y="0"/>
            <a:ext cx="4740166" cy="6858000"/>
          </a:xfrm>
          <a:prstGeom prst="rect">
            <a:avLst/>
          </a:prstGeom>
          <a:solidFill>
            <a:srgbClr val="1018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C40F505-373B-AE40-946B-82D1582969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62091" y="1078444"/>
            <a:ext cx="3519652" cy="2054952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792A56E9-50E4-CD4E-821C-6348A864964D}"/>
              </a:ext>
            </a:extLst>
          </p:cNvPr>
          <p:cNvSpPr txBox="1">
            <a:spLocks/>
          </p:cNvSpPr>
          <p:nvPr userDrawn="1"/>
        </p:nvSpPr>
        <p:spPr>
          <a:xfrm>
            <a:off x="2058547" y="243561"/>
            <a:ext cx="4740166" cy="591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ourpublicservice.org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68A391D2-E856-0A48-B7BC-AFB10199E26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49089" y="2878993"/>
            <a:ext cx="230653" cy="230653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1E3C5BEC-15A8-9241-B4EF-0A2125FA6E9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64919" y="2449046"/>
            <a:ext cx="230654" cy="230654"/>
          </a:xfrm>
          <a:prstGeom prst="rect">
            <a:avLst/>
          </a:prstGeom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D1FAF874-D58D-3949-AD8D-ED736F5A46F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51653" y="1931378"/>
            <a:ext cx="231685" cy="231685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E275B0E7-75BD-844A-981C-49C9410B51B1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51653" y="1437188"/>
            <a:ext cx="231685" cy="231685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4F6FA2A7-9A30-B341-B529-A90E6A95B1E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151653" y="941363"/>
            <a:ext cx="231685" cy="231685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73B8C4B-7D31-1E41-913C-34A46576D9AE}"/>
              </a:ext>
            </a:extLst>
          </p:cNvPr>
          <p:cNvSpPr/>
          <p:nvPr userDrawn="1"/>
        </p:nvSpPr>
        <p:spPr>
          <a:xfrm>
            <a:off x="2455149" y="888973"/>
            <a:ext cx="21961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partnershipforpublicservice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22B132-C493-D54C-BE3A-9C0179A68CF4}"/>
              </a:ext>
            </a:extLst>
          </p:cNvPr>
          <p:cNvSpPr/>
          <p:nvPr userDrawn="1"/>
        </p:nvSpPr>
        <p:spPr>
          <a:xfrm>
            <a:off x="2455149" y="1893331"/>
            <a:ext cx="12026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rpublicservice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3CE2164-3CCB-8C43-9E2A-8118CB42B59A}"/>
              </a:ext>
            </a:extLst>
          </p:cNvPr>
          <p:cNvSpPr/>
          <p:nvPr userDrawn="1"/>
        </p:nvSpPr>
        <p:spPr>
          <a:xfrm>
            <a:off x="2455149" y="1399143"/>
            <a:ext cx="11401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publicservice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85443B-5AE7-4D4E-8499-F835321F402D}"/>
              </a:ext>
            </a:extLst>
          </p:cNvPr>
          <p:cNvSpPr/>
          <p:nvPr userDrawn="1"/>
        </p:nvSpPr>
        <p:spPr>
          <a:xfrm>
            <a:off x="2455149" y="2403501"/>
            <a:ext cx="39052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base"/>
            <a:r>
              <a:rPr lang="en-US" sz="1400" b="0" i="0">
                <a:effectLst/>
                <a:latin typeface="-apple-system"/>
              </a:rPr>
              <a:t>Partnership for Public Service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90C6ABA-E4FA-944E-B0AF-046AEDC25D88}"/>
              </a:ext>
            </a:extLst>
          </p:cNvPr>
          <p:cNvSpPr/>
          <p:nvPr userDrawn="1"/>
        </p:nvSpPr>
        <p:spPr>
          <a:xfrm>
            <a:off x="2455149" y="2824874"/>
            <a:ext cx="10343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partnership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3996A885-497A-0F4A-9F45-A48F97CB319D}"/>
              </a:ext>
            </a:extLst>
          </p:cNvPr>
          <p:cNvSpPr txBox="1">
            <a:spLocks/>
          </p:cNvSpPr>
          <p:nvPr userDrawn="1"/>
        </p:nvSpPr>
        <p:spPr>
          <a:xfrm>
            <a:off x="2058547" y="3500024"/>
            <a:ext cx="4740166" cy="591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sponsor.org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" name="Graphic 30">
            <a:extLst>
              <a:ext uri="{FF2B5EF4-FFF2-40B4-BE49-F238E27FC236}">
                <a16:creationId xmlns:a16="http://schemas.microsoft.com/office/drawing/2014/main" id="{603270B4-0033-A241-9D15-92A06DB6B78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49089" y="6123581"/>
            <a:ext cx="230653" cy="230653"/>
          </a:xfrm>
          <a:prstGeom prst="rect">
            <a:avLst/>
          </a:prstGeom>
        </p:spPr>
      </p:pic>
      <p:pic>
        <p:nvPicPr>
          <p:cNvPr id="32" name="Graphic 31">
            <a:extLst>
              <a:ext uri="{FF2B5EF4-FFF2-40B4-BE49-F238E27FC236}">
                <a16:creationId xmlns:a16="http://schemas.microsoft.com/office/drawing/2014/main" id="{CDAB7FD3-3F9A-9D4D-BA9D-9A2D3036CD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64919" y="5642914"/>
            <a:ext cx="230654" cy="230654"/>
          </a:xfrm>
          <a:prstGeom prst="rect">
            <a:avLst/>
          </a:prstGeom>
        </p:spPr>
      </p:pic>
      <p:pic>
        <p:nvPicPr>
          <p:cNvPr id="33" name="Graphic 32">
            <a:extLst>
              <a:ext uri="{FF2B5EF4-FFF2-40B4-BE49-F238E27FC236}">
                <a16:creationId xmlns:a16="http://schemas.microsoft.com/office/drawing/2014/main" id="{6AEBE1AC-558E-5043-9C03-C84CBB9AD07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51653" y="5161218"/>
            <a:ext cx="231685" cy="231685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9BBD380E-24AD-FF43-8075-2EDC53901C0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51653" y="4679522"/>
            <a:ext cx="231685" cy="231685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A6435A6C-49A3-D842-8806-C27988C32D5F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151653" y="4197826"/>
            <a:ext cx="231685" cy="231685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D17AE0A4-4DB6-CB49-8E4D-A08C6A778E08}"/>
              </a:ext>
            </a:extLst>
          </p:cNvPr>
          <p:cNvSpPr/>
          <p:nvPr userDrawn="1"/>
        </p:nvSpPr>
        <p:spPr>
          <a:xfrm>
            <a:off x="2455149" y="4145436"/>
            <a:ext cx="1319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Sponsor handle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EF991AC-334F-0144-8654-3B3C8DB3AA93}"/>
              </a:ext>
            </a:extLst>
          </p:cNvPr>
          <p:cNvSpPr/>
          <p:nvPr userDrawn="1"/>
        </p:nvSpPr>
        <p:spPr>
          <a:xfrm>
            <a:off x="2455149" y="5113386"/>
            <a:ext cx="1319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/>
              <a:t>Sponsor handle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62ADB95-4C7A-4545-BE81-1D149F8331EA}"/>
              </a:ext>
            </a:extLst>
          </p:cNvPr>
          <p:cNvSpPr/>
          <p:nvPr userDrawn="1"/>
        </p:nvSpPr>
        <p:spPr>
          <a:xfrm>
            <a:off x="2455149" y="4629411"/>
            <a:ext cx="1319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Sponsor handle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E612B82-1956-E041-B121-9191944A972E}"/>
              </a:ext>
            </a:extLst>
          </p:cNvPr>
          <p:cNvSpPr/>
          <p:nvPr userDrawn="1"/>
        </p:nvSpPr>
        <p:spPr>
          <a:xfrm>
            <a:off x="2455149" y="5597361"/>
            <a:ext cx="39052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/>
              <a:t>Sponsor handle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8EA846B-CA13-1744-BA10-2128826EA1BC}"/>
              </a:ext>
            </a:extLst>
          </p:cNvPr>
          <p:cNvSpPr/>
          <p:nvPr userDrawn="1"/>
        </p:nvSpPr>
        <p:spPr>
          <a:xfrm>
            <a:off x="2455149" y="6081337"/>
            <a:ext cx="1319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Sponsor handle</a:t>
            </a:r>
          </a:p>
        </p:txBody>
      </p:sp>
    </p:spTree>
    <p:extLst>
      <p:ext uri="{BB962C8B-B14F-4D97-AF65-F5344CB8AC3E}">
        <p14:creationId xmlns:p14="http://schemas.microsoft.com/office/powerpoint/2010/main" val="22372555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D5A870F-5AF4-A245-968E-C2E6FABA8FC0}"/>
              </a:ext>
            </a:extLst>
          </p:cNvPr>
          <p:cNvSpPr/>
          <p:nvPr userDrawn="1"/>
        </p:nvSpPr>
        <p:spPr>
          <a:xfrm>
            <a:off x="1" y="0"/>
            <a:ext cx="4740166" cy="6858000"/>
          </a:xfrm>
          <a:prstGeom prst="rect">
            <a:avLst/>
          </a:prstGeom>
          <a:solidFill>
            <a:srgbClr val="EE383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14362D1-33C8-1347-B798-85965D7C34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258" y="2401524"/>
            <a:ext cx="3519652" cy="205495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04CCB1B-88C3-E942-B33E-2AA348FD8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1902" y="2081719"/>
            <a:ext cx="4572000" cy="1347281"/>
          </a:xfrm>
        </p:spPr>
        <p:txBody>
          <a:bodyPr>
            <a:normAutofit/>
          </a:bodyPr>
          <a:lstStyle/>
          <a:p>
            <a:pPr algn="l"/>
            <a:r>
              <a:rPr lang="en-US" sz="7200" b="1"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FC53063-449C-5F4E-B203-21FD83D6D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1902" y="3808865"/>
            <a:ext cx="4572001" cy="5760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511047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- red_spons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D5A870F-5AF4-A245-968E-C2E6FABA8FC0}"/>
              </a:ext>
            </a:extLst>
          </p:cNvPr>
          <p:cNvSpPr/>
          <p:nvPr userDrawn="1"/>
        </p:nvSpPr>
        <p:spPr>
          <a:xfrm>
            <a:off x="1" y="0"/>
            <a:ext cx="4740166" cy="6858000"/>
          </a:xfrm>
          <a:prstGeom prst="rect">
            <a:avLst/>
          </a:prstGeom>
          <a:solidFill>
            <a:srgbClr val="EE383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14362D1-33C8-1347-B798-85965D7C34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258" y="2401524"/>
            <a:ext cx="3519652" cy="205495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04CCB1B-88C3-E942-B33E-2AA348FD8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1902" y="2081719"/>
            <a:ext cx="4572000" cy="1347281"/>
          </a:xfrm>
        </p:spPr>
        <p:txBody>
          <a:bodyPr>
            <a:normAutofit/>
          </a:bodyPr>
          <a:lstStyle/>
          <a:p>
            <a:pPr algn="l"/>
            <a:r>
              <a:rPr lang="en-US" sz="7200" b="1"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FC53063-449C-5F4E-B203-21FD83D6D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1902" y="3808865"/>
            <a:ext cx="4572001" cy="5760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Subtitle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00CCC2-EB1B-CC47-9089-1D411A392C6D}"/>
              </a:ext>
            </a:extLst>
          </p:cNvPr>
          <p:cNvSpPr/>
          <p:nvPr userDrawn="1"/>
        </p:nvSpPr>
        <p:spPr>
          <a:xfrm>
            <a:off x="4981902" y="5537771"/>
            <a:ext cx="3689487" cy="1089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5F3EC3-3702-3D48-9904-AC33E4E6EE88}"/>
              </a:ext>
            </a:extLst>
          </p:cNvPr>
          <p:cNvSpPr txBox="1"/>
          <p:nvPr userDrawn="1"/>
        </p:nvSpPr>
        <p:spPr>
          <a:xfrm>
            <a:off x="6096000" y="5897635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Sponsor logo</a:t>
            </a:r>
          </a:p>
        </p:txBody>
      </p:sp>
    </p:spTree>
    <p:extLst>
      <p:ext uri="{BB962C8B-B14F-4D97-AF65-F5344CB8AC3E}">
        <p14:creationId xmlns:p14="http://schemas.microsoft.com/office/powerpoint/2010/main" val="29061765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FF29C58-C51A-6346-95C0-AC5FC7F25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1902" y="2081719"/>
            <a:ext cx="4572000" cy="1347281"/>
          </a:xfrm>
        </p:spPr>
        <p:txBody>
          <a:bodyPr>
            <a:normAutofit/>
          </a:bodyPr>
          <a:lstStyle/>
          <a:p>
            <a:pPr algn="l"/>
            <a:r>
              <a:rPr lang="en-US" sz="7200" b="1"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B952A2-12A9-0447-9F65-149E8FA6104C}"/>
              </a:ext>
            </a:extLst>
          </p:cNvPr>
          <p:cNvSpPr/>
          <p:nvPr userDrawn="1"/>
        </p:nvSpPr>
        <p:spPr>
          <a:xfrm>
            <a:off x="1" y="0"/>
            <a:ext cx="4740166" cy="6858000"/>
          </a:xfrm>
          <a:prstGeom prst="rect">
            <a:avLst/>
          </a:prstGeom>
          <a:solidFill>
            <a:srgbClr val="0084D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DF003FD6-9797-0643-B3C5-583527C48A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258" y="2401524"/>
            <a:ext cx="3519652" cy="2054952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020D3041-AD4D-A346-A35D-347E1ABC5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1902" y="3808865"/>
            <a:ext cx="4572001" cy="5760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127688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- blue_spons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FF29C58-C51A-6346-95C0-AC5FC7F25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1902" y="2081719"/>
            <a:ext cx="4572000" cy="1347281"/>
          </a:xfrm>
        </p:spPr>
        <p:txBody>
          <a:bodyPr>
            <a:normAutofit/>
          </a:bodyPr>
          <a:lstStyle/>
          <a:p>
            <a:pPr algn="l"/>
            <a:r>
              <a:rPr lang="en-US" sz="7200" b="1"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B952A2-12A9-0447-9F65-149E8FA6104C}"/>
              </a:ext>
            </a:extLst>
          </p:cNvPr>
          <p:cNvSpPr/>
          <p:nvPr userDrawn="1"/>
        </p:nvSpPr>
        <p:spPr>
          <a:xfrm>
            <a:off x="1" y="0"/>
            <a:ext cx="4740166" cy="6858000"/>
          </a:xfrm>
          <a:prstGeom prst="rect">
            <a:avLst/>
          </a:prstGeom>
          <a:solidFill>
            <a:srgbClr val="0084D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DF003FD6-9797-0643-B3C5-583527C48A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258" y="2401524"/>
            <a:ext cx="3519652" cy="2054952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020D3041-AD4D-A346-A35D-347E1ABC5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1902" y="3808865"/>
            <a:ext cx="4572001" cy="5760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Subtitle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FAB74E-65A0-A746-972C-ABE64DF8992C}"/>
              </a:ext>
            </a:extLst>
          </p:cNvPr>
          <p:cNvSpPr/>
          <p:nvPr userDrawn="1"/>
        </p:nvSpPr>
        <p:spPr>
          <a:xfrm>
            <a:off x="4981902" y="5537771"/>
            <a:ext cx="3689487" cy="1089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A3E087-EDC8-DC40-89AA-97E228644974}"/>
              </a:ext>
            </a:extLst>
          </p:cNvPr>
          <p:cNvSpPr txBox="1"/>
          <p:nvPr userDrawn="1"/>
        </p:nvSpPr>
        <p:spPr>
          <a:xfrm>
            <a:off x="6096000" y="5897635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Sponsor logo</a:t>
            </a:r>
          </a:p>
        </p:txBody>
      </p:sp>
    </p:spTree>
    <p:extLst>
      <p:ext uri="{BB962C8B-B14F-4D97-AF65-F5344CB8AC3E}">
        <p14:creationId xmlns:p14="http://schemas.microsoft.com/office/powerpoint/2010/main" val="5759771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-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5B9D3-3301-EF4A-B3E3-DB908A3BB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8C466C-882F-264C-9BDA-05E0376DF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485591A3-CE4A-8446-9BDA-2DD8129982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22675" y="5735637"/>
            <a:ext cx="4946650" cy="7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835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F36DE-AC12-D440-A202-8F2265DD9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EC413-B5A5-0244-BC3D-77350ED37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05913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8170A-4F5D-D743-9920-BF1ED5DDC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816F5-F59C-A94A-AC7E-44093D037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22272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EF690-7494-F74F-8EAE-E6C7A29B4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F9A16-5FA5-2945-87D6-7472150EA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4946C1-508A-2547-8070-3CEE69431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73633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1B29B-B809-7545-8757-79A7864DD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5339F-0533-6446-89C9-3286446B8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904CE8-4954-DF48-B293-A803E1236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663D5A-1469-C749-9B69-CF3ACFE797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4FA40F-44CF-7D4B-A8F7-EBC4BD36E2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263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- blue_spons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FF29C58-C51A-6346-95C0-AC5FC7F25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1902" y="2081719"/>
            <a:ext cx="4572000" cy="1347281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pPr algn="l"/>
            <a:r>
              <a:rPr lang="en-US" sz="7200" b="1"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B952A2-12A9-0447-9F65-149E8FA6104C}"/>
              </a:ext>
            </a:extLst>
          </p:cNvPr>
          <p:cNvSpPr/>
          <p:nvPr userDrawn="1"/>
        </p:nvSpPr>
        <p:spPr>
          <a:xfrm>
            <a:off x="1" y="0"/>
            <a:ext cx="4740166" cy="6858000"/>
          </a:xfrm>
          <a:prstGeom prst="rect">
            <a:avLst/>
          </a:prstGeom>
          <a:solidFill>
            <a:srgbClr val="0084D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DF003FD6-9797-0643-B3C5-583527C48A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258" y="2401524"/>
            <a:ext cx="3519652" cy="2054952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833ED83D-5398-BA4A-8505-468DF7AB9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1902" y="3808865"/>
            <a:ext cx="4572001" cy="5760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Subtitle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A78B1D-B3D7-054C-A396-7BB813B30638}"/>
              </a:ext>
            </a:extLst>
          </p:cNvPr>
          <p:cNvSpPr/>
          <p:nvPr userDrawn="1"/>
        </p:nvSpPr>
        <p:spPr>
          <a:xfrm>
            <a:off x="4981902" y="5537771"/>
            <a:ext cx="3689487" cy="1089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EF2017-5C42-C34B-873D-DA2E8C404140}"/>
              </a:ext>
            </a:extLst>
          </p:cNvPr>
          <p:cNvSpPr txBox="1"/>
          <p:nvPr userDrawn="1"/>
        </p:nvSpPr>
        <p:spPr>
          <a:xfrm>
            <a:off x="6096000" y="5897635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Sponsor logo</a:t>
            </a:r>
          </a:p>
        </p:txBody>
      </p:sp>
    </p:spTree>
    <p:extLst>
      <p:ext uri="{BB962C8B-B14F-4D97-AF65-F5344CB8AC3E}">
        <p14:creationId xmlns:p14="http://schemas.microsoft.com/office/powerpoint/2010/main" val="1449121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0BC29-AF91-C044-A22E-59BFF18C4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99466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45409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6D11E-B8EF-D646-B4FA-C8F8C55D1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7FFAF-EEA5-1A4A-ABEB-3FB5CB95B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70C4BE-7BD3-7D4A-AB45-84F54169E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0427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137E4-D61E-D048-BB5C-D74B274AC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3F8E7E-EC90-CD44-AD89-94699B15E8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B70AC-ACAB-504B-AF39-B079F99D1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01113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- no spons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3FD3509-10D5-A847-B4C8-D0087F875088}"/>
              </a:ext>
            </a:extLst>
          </p:cNvPr>
          <p:cNvSpPr txBox="1">
            <a:spLocks/>
          </p:cNvSpPr>
          <p:nvPr userDrawn="1"/>
        </p:nvSpPr>
        <p:spPr>
          <a:xfrm>
            <a:off x="2034570" y="2105920"/>
            <a:ext cx="2837466" cy="591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2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ourpublicservice.org</a:t>
            </a:r>
            <a:endParaRPr lang="en-US" sz="2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599152-8A1A-E94E-AE60-BC190775AF94}"/>
              </a:ext>
            </a:extLst>
          </p:cNvPr>
          <p:cNvSpPr/>
          <p:nvPr userDrawn="1"/>
        </p:nvSpPr>
        <p:spPr>
          <a:xfrm>
            <a:off x="7451834" y="0"/>
            <a:ext cx="474016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C40F505-373B-AE40-946B-82D1582969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2091" y="2631381"/>
            <a:ext cx="3519652" cy="1595237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1D8EBF37-5C4E-AB41-836F-B720976E34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25112" y="4765102"/>
            <a:ext cx="230653" cy="230653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39E5A863-9F99-BC4B-9F4E-738C221C6B8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40942" y="4287655"/>
            <a:ext cx="230654" cy="230654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D7457F99-E91E-384A-B75F-2C353E75D72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27676" y="3793737"/>
            <a:ext cx="231685" cy="231685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0A1531E7-6D4B-5346-BD90-0B2EC1E2E09E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27676" y="3299547"/>
            <a:ext cx="231685" cy="231685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AF0E66E0-76A1-FF40-8CFC-13DAD8B4DBB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27676" y="2803722"/>
            <a:ext cx="231685" cy="23168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149AFA8-CC60-4548-8E37-3DC6D42EE318}"/>
              </a:ext>
            </a:extLst>
          </p:cNvPr>
          <p:cNvSpPr/>
          <p:nvPr userDrawn="1"/>
        </p:nvSpPr>
        <p:spPr>
          <a:xfrm>
            <a:off x="2431172" y="2751332"/>
            <a:ext cx="21961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partnershipforpublicservice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1A4DFB0-2A66-9D40-B9EF-3B8CB9167D1F}"/>
              </a:ext>
            </a:extLst>
          </p:cNvPr>
          <p:cNvSpPr/>
          <p:nvPr userDrawn="1"/>
        </p:nvSpPr>
        <p:spPr>
          <a:xfrm>
            <a:off x="2431172" y="3755690"/>
            <a:ext cx="12026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rpublicservice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6CD6B0-CDE0-F943-B259-EA953D5AC173}"/>
              </a:ext>
            </a:extLst>
          </p:cNvPr>
          <p:cNvSpPr/>
          <p:nvPr userDrawn="1"/>
        </p:nvSpPr>
        <p:spPr>
          <a:xfrm>
            <a:off x="2431172" y="3261502"/>
            <a:ext cx="11401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publicservice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4E25A9-8649-F34A-8F4F-8023FABB7BE1}"/>
              </a:ext>
            </a:extLst>
          </p:cNvPr>
          <p:cNvSpPr/>
          <p:nvPr userDrawn="1"/>
        </p:nvSpPr>
        <p:spPr>
          <a:xfrm>
            <a:off x="2431173" y="4249878"/>
            <a:ext cx="24773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base"/>
            <a:r>
              <a:rPr lang="en-US" sz="1400" b="0" i="0">
                <a:solidFill>
                  <a:schemeClr val="bg1"/>
                </a:solidFill>
                <a:effectLst/>
                <a:latin typeface="-apple-system"/>
              </a:rPr>
              <a:t>Partnership for Public Service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14073C-93D0-2843-8A6E-A450DF577F1A}"/>
              </a:ext>
            </a:extLst>
          </p:cNvPr>
          <p:cNvSpPr/>
          <p:nvPr userDrawn="1"/>
        </p:nvSpPr>
        <p:spPr>
          <a:xfrm>
            <a:off x="2431172" y="4687233"/>
            <a:ext cx="10343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partnership</a:t>
            </a:r>
          </a:p>
        </p:txBody>
      </p:sp>
    </p:spTree>
    <p:extLst>
      <p:ext uri="{BB962C8B-B14F-4D97-AF65-F5344CB8AC3E}">
        <p14:creationId xmlns:p14="http://schemas.microsoft.com/office/powerpoint/2010/main" val="6797003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- spons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599152-8A1A-E94E-AE60-BC190775AF94}"/>
              </a:ext>
            </a:extLst>
          </p:cNvPr>
          <p:cNvSpPr/>
          <p:nvPr userDrawn="1"/>
        </p:nvSpPr>
        <p:spPr>
          <a:xfrm>
            <a:off x="7451834" y="0"/>
            <a:ext cx="474016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C40F505-373B-AE40-946B-82D1582969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2091" y="1308301"/>
            <a:ext cx="3519652" cy="159523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792A56E9-50E4-CD4E-821C-6348A864964D}"/>
              </a:ext>
            </a:extLst>
          </p:cNvPr>
          <p:cNvSpPr txBox="1">
            <a:spLocks/>
          </p:cNvSpPr>
          <p:nvPr userDrawn="1"/>
        </p:nvSpPr>
        <p:spPr>
          <a:xfrm>
            <a:off x="2058547" y="243561"/>
            <a:ext cx="4740166" cy="591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2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ourpublicservice.org</a:t>
            </a:r>
            <a:endParaRPr lang="en-US" sz="2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68A391D2-E856-0A48-B7BC-AFB10199E26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49089" y="2902743"/>
            <a:ext cx="230653" cy="230653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1E3C5BEC-15A8-9241-B4EF-0A2125FA6E9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64919" y="2449046"/>
            <a:ext cx="230654" cy="230654"/>
          </a:xfrm>
          <a:prstGeom prst="rect">
            <a:avLst/>
          </a:prstGeom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D1FAF874-D58D-3949-AD8D-ED736F5A46F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51653" y="1931378"/>
            <a:ext cx="231685" cy="231685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E275B0E7-75BD-844A-981C-49C9410B51B1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51653" y="1437188"/>
            <a:ext cx="231685" cy="231685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4F6FA2A7-9A30-B341-B529-A90E6A95B1E8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51653" y="941363"/>
            <a:ext cx="231685" cy="231685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73B8C4B-7D31-1E41-913C-34A46576D9AE}"/>
              </a:ext>
            </a:extLst>
          </p:cNvPr>
          <p:cNvSpPr/>
          <p:nvPr userDrawn="1"/>
        </p:nvSpPr>
        <p:spPr>
          <a:xfrm>
            <a:off x="2455149" y="888973"/>
            <a:ext cx="21961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partnershipforpublicservice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22B132-C493-D54C-BE3A-9C0179A68CF4}"/>
              </a:ext>
            </a:extLst>
          </p:cNvPr>
          <p:cNvSpPr/>
          <p:nvPr userDrawn="1"/>
        </p:nvSpPr>
        <p:spPr>
          <a:xfrm>
            <a:off x="2455149" y="1893331"/>
            <a:ext cx="12026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rpublicservice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3CE2164-3CCB-8C43-9E2A-8118CB42B59A}"/>
              </a:ext>
            </a:extLst>
          </p:cNvPr>
          <p:cNvSpPr/>
          <p:nvPr userDrawn="1"/>
        </p:nvSpPr>
        <p:spPr>
          <a:xfrm>
            <a:off x="2455149" y="1399143"/>
            <a:ext cx="11401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publicservice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85443B-5AE7-4D4E-8499-F835321F402D}"/>
              </a:ext>
            </a:extLst>
          </p:cNvPr>
          <p:cNvSpPr/>
          <p:nvPr userDrawn="1"/>
        </p:nvSpPr>
        <p:spPr>
          <a:xfrm>
            <a:off x="2455149" y="2403501"/>
            <a:ext cx="39052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base"/>
            <a:r>
              <a:rPr lang="en-US" sz="1400" b="0" i="0">
                <a:solidFill>
                  <a:schemeClr val="bg1"/>
                </a:solidFill>
                <a:effectLst/>
                <a:latin typeface="-apple-system"/>
              </a:rPr>
              <a:t>Partnership for Public Service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90C6ABA-E4FA-944E-B0AF-046AEDC25D88}"/>
              </a:ext>
            </a:extLst>
          </p:cNvPr>
          <p:cNvSpPr/>
          <p:nvPr userDrawn="1"/>
        </p:nvSpPr>
        <p:spPr>
          <a:xfrm>
            <a:off x="2455149" y="2824874"/>
            <a:ext cx="10343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partnership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3996A885-497A-0F4A-9F45-A48F97CB319D}"/>
              </a:ext>
            </a:extLst>
          </p:cNvPr>
          <p:cNvSpPr txBox="1">
            <a:spLocks/>
          </p:cNvSpPr>
          <p:nvPr userDrawn="1"/>
        </p:nvSpPr>
        <p:spPr>
          <a:xfrm>
            <a:off x="2058547" y="3500024"/>
            <a:ext cx="4740166" cy="591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2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sponsor.org</a:t>
            </a:r>
            <a:endParaRPr lang="en-US" sz="2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" name="Graphic 30">
            <a:extLst>
              <a:ext uri="{FF2B5EF4-FFF2-40B4-BE49-F238E27FC236}">
                <a16:creationId xmlns:a16="http://schemas.microsoft.com/office/drawing/2014/main" id="{603270B4-0033-A241-9D15-92A06DB6B7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49089" y="6123581"/>
            <a:ext cx="230653" cy="230653"/>
          </a:xfrm>
          <a:prstGeom prst="rect">
            <a:avLst/>
          </a:prstGeom>
        </p:spPr>
      </p:pic>
      <p:pic>
        <p:nvPicPr>
          <p:cNvPr id="32" name="Graphic 31">
            <a:extLst>
              <a:ext uri="{FF2B5EF4-FFF2-40B4-BE49-F238E27FC236}">
                <a16:creationId xmlns:a16="http://schemas.microsoft.com/office/drawing/2014/main" id="{CDAB7FD3-3F9A-9D4D-BA9D-9A2D3036CDF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64919" y="5636978"/>
            <a:ext cx="230654" cy="230654"/>
          </a:xfrm>
          <a:prstGeom prst="rect">
            <a:avLst/>
          </a:prstGeom>
        </p:spPr>
      </p:pic>
      <p:pic>
        <p:nvPicPr>
          <p:cNvPr id="33" name="Graphic 32">
            <a:extLst>
              <a:ext uri="{FF2B5EF4-FFF2-40B4-BE49-F238E27FC236}">
                <a16:creationId xmlns:a16="http://schemas.microsoft.com/office/drawing/2014/main" id="{6AEBE1AC-558E-5043-9C03-C84CBB9AD07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51653" y="5149344"/>
            <a:ext cx="231685" cy="231685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9BBD380E-24AD-FF43-8075-2EDC53901C0F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51653" y="4661710"/>
            <a:ext cx="231685" cy="231685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A6435A6C-49A3-D842-8806-C27988C32D5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51653" y="4174076"/>
            <a:ext cx="231685" cy="231685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D17AE0A4-4DB6-CB49-8E4D-A08C6A778E08}"/>
              </a:ext>
            </a:extLst>
          </p:cNvPr>
          <p:cNvSpPr/>
          <p:nvPr userDrawn="1"/>
        </p:nvSpPr>
        <p:spPr>
          <a:xfrm>
            <a:off x="2455149" y="4145436"/>
            <a:ext cx="1319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Sponsor handle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EF991AC-334F-0144-8654-3B3C8DB3AA93}"/>
              </a:ext>
            </a:extLst>
          </p:cNvPr>
          <p:cNvSpPr/>
          <p:nvPr userDrawn="1"/>
        </p:nvSpPr>
        <p:spPr>
          <a:xfrm>
            <a:off x="2455149" y="5113386"/>
            <a:ext cx="1319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>
                <a:solidFill>
                  <a:schemeClr val="bg1"/>
                </a:solidFill>
              </a:rPr>
              <a:t>Sponsor handle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62ADB95-4C7A-4545-BE81-1D149F8331EA}"/>
              </a:ext>
            </a:extLst>
          </p:cNvPr>
          <p:cNvSpPr/>
          <p:nvPr userDrawn="1"/>
        </p:nvSpPr>
        <p:spPr>
          <a:xfrm>
            <a:off x="2455149" y="4629411"/>
            <a:ext cx="1319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bg1"/>
                </a:solidFill>
              </a:rPr>
              <a:t>Sponsor handle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E612B82-1956-E041-B121-9191944A972E}"/>
              </a:ext>
            </a:extLst>
          </p:cNvPr>
          <p:cNvSpPr/>
          <p:nvPr userDrawn="1"/>
        </p:nvSpPr>
        <p:spPr>
          <a:xfrm>
            <a:off x="2455149" y="5597361"/>
            <a:ext cx="39052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Sponsor handle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8EA846B-CA13-1744-BA10-2128826EA1BC}"/>
              </a:ext>
            </a:extLst>
          </p:cNvPr>
          <p:cNvSpPr/>
          <p:nvPr userDrawn="1"/>
        </p:nvSpPr>
        <p:spPr>
          <a:xfrm>
            <a:off x="2455149" y="6081337"/>
            <a:ext cx="1319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Sponsor handle</a:t>
            </a:r>
          </a:p>
        </p:txBody>
      </p:sp>
    </p:spTree>
    <p:extLst>
      <p:ext uri="{BB962C8B-B14F-4D97-AF65-F5344CB8AC3E}">
        <p14:creationId xmlns:p14="http://schemas.microsoft.com/office/powerpoint/2010/main" val="196993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-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5B9D3-3301-EF4A-B3E3-DB908A3BB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8C466C-882F-264C-9BDA-05E0376DF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EAC4C79-26F9-6B4A-B803-F72AC26F27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22675" y="5735637"/>
            <a:ext cx="4946650" cy="7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19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F36DE-AC12-D440-A202-8F2265DD9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EC413-B5A5-0244-BC3D-77350ED37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555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8170A-4F5D-D743-9920-BF1ED5DDC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816F5-F59C-A94A-AC7E-44093D037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072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EF690-7494-F74F-8EAE-E6C7A29B4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F9A16-5FA5-2945-87D6-7472150EA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4946C1-508A-2547-8070-3CEE69431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35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1B29B-B809-7545-8757-79A7864DD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5339F-0533-6446-89C9-3286446B8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904CE8-4954-DF48-B293-A803E1236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663D5A-1469-C749-9B69-CF3ACFE797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4FA40F-44CF-7D4B-A8F7-EBC4BD36E2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541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32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F0D99D-C522-344F-9F58-67495D0F7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4D751-8AE0-AC4A-8EC6-81F014A57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10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9B9505-C2E8-CB4F-8FBF-FA784F36EEE9}"/>
              </a:ext>
            </a:extLst>
          </p:cNvPr>
          <p:cNvSpPr txBox="1"/>
          <p:nvPr userDrawn="1"/>
        </p:nvSpPr>
        <p:spPr>
          <a:xfrm>
            <a:off x="11238054" y="6430663"/>
            <a:ext cx="80080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110F8-FF70-B34A-ABA4-01A1A5D8AAC3}" type="slidenum">
              <a:rPr lang="en-US" sz="1600" smtClean="0"/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600"/>
          </a:p>
          <a:p>
            <a:endParaRPr lang="en-US" sz="15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DD2054EF-6876-5748-9C8C-B6E89D2E1ADD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12263" y="6278485"/>
            <a:ext cx="775553" cy="48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27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79" r:id="rId3"/>
    <p:sldLayoutId id="2147483691" r:id="rId4"/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84" r:id="rId14"/>
    <p:sldLayoutId id="2147483685" r:id="rId1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FD1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F0D99D-C522-344F-9F58-67495D0F7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4D751-8AE0-AC4A-8EC6-81F014A57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10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9B9505-C2E8-CB4F-8FBF-FA784F36EEE9}"/>
              </a:ext>
            </a:extLst>
          </p:cNvPr>
          <p:cNvSpPr txBox="1"/>
          <p:nvPr userDrawn="1"/>
        </p:nvSpPr>
        <p:spPr>
          <a:xfrm>
            <a:off x="11238054" y="6430663"/>
            <a:ext cx="80080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110F8-FF70-B34A-ABA4-01A1A5D8AAC3}" type="slidenum">
              <a:rPr lang="en-US" sz="1600" smtClean="0"/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600"/>
          </a:p>
          <a:p>
            <a:endParaRPr lang="en-US" sz="15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D0FDC3A7-9292-CD47-8746-5D321F5EA01F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12263" y="6278485"/>
            <a:ext cx="775553" cy="48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24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92" r:id="rId2"/>
    <p:sldLayoutId id="2147483681" r:id="rId3"/>
    <p:sldLayoutId id="2147483693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86" r:id="rId14"/>
    <p:sldLayoutId id="2147483687" r:id="rId1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F0D99D-C522-344F-9F58-67495D0F7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4D751-8AE0-AC4A-8EC6-81F014A57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10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9B9505-C2E8-CB4F-8FBF-FA784F36EEE9}"/>
              </a:ext>
            </a:extLst>
          </p:cNvPr>
          <p:cNvSpPr txBox="1"/>
          <p:nvPr userDrawn="1"/>
        </p:nvSpPr>
        <p:spPr>
          <a:xfrm>
            <a:off x="11238054" y="6430663"/>
            <a:ext cx="80080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110F8-FF70-B34A-ABA4-01A1A5D8AAC3}" type="slidenum">
              <a:rPr lang="en-US" sz="1600" smtClean="0">
                <a:solidFill>
                  <a:schemeClr val="bg1"/>
                </a:solidFill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600">
              <a:solidFill>
                <a:schemeClr val="bg1"/>
              </a:solidFill>
            </a:endParaRPr>
          </a:p>
          <a:p>
            <a:endParaRPr lang="en-US" sz="15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2BC635CA-E17B-B14E-A9CB-63276F845C74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12263" y="6278485"/>
            <a:ext cx="775553" cy="48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46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94" r:id="rId2"/>
    <p:sldLayoutId id="2147483683" r:id="rId3"/>
    <p:sldLayoutId id="2147483695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88" r:id="rId14"/>
    <p:sldLayoutId id="2147483689" r:id="rId1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F8867-3404-0434-2601-F3645E4F9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1902" y="2081719"/>
            <a:ext cx="6448098" cy="1347281"/>
          </a:xfrm>
        </p:spPr>
        <p:txBody>
          <a:bodyPr>
            <a:noAutofit/>
          </a:bodyPr>
          <a:lstStyle/>
          <a:p>
            <a:r>
              <a:rPr lang="en-US" sz="5500" dirty="0"/>
              <a:t>Best Places to Work </a:t>
            </a:r>
            <a:br>
              <a:rPr lang="en-US" sz="5500" dirty="0"/>
            </a:br>
            <a:r>
              <a:rPr lang="en-US" sz="5500" dirty="0"/>
              <a:t>in the Federal Government</a:t>
            </a:r>
            <a:r>
              <a:rPr lang="en-US" sz="5500" baseline="30000" dirty="0"/>
              <a:t>®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5D3988-9207-D3CB-4188-D05FBF3691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18973" y="4159157"/>
            <a:ext cx="4572001" cy="5760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Rankings from 2003-2022</a:t>
            </a:r>
          </a:p>
        </p:txBody>
      </p:sp>
      <p:pic>
        <p:nvPicPr>
          <p:cNvPr id="6" name="Picture 5" descr="Icon&#10;&#10;Description automatically generated with low confidence">
            <a:extLst>
              <a:ext uri="{FF2B5EF4-FFF2-40B4-BE49-F238E27FC236}">
                <a16:creationId xmlns:a16="http://schemas.microsoft.com/office/drawing/2014/main" id="{92C1996B-183B-F8F5-2331-D7F33006CA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1579" y="5987935"/>
            <a:ext cx="2392807" cy="62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92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151383"/>
            <a:ext cx="10515600" cy="53860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3403">
              <a:lnSpc>
                <a:spcPct val="100000"/>
              </a:lnSpc>
            </a:pPr>
            <a:r>
              <a:rPr sz="3500" spc="-20" dirty="0"/>
              <a:t>La</a:t>
            </a:r>
            <a:r>
              <a:rPr sz="3500" spc="33" dirty="0"/>
              <a:t>r</a:t>
            </a:r>
            <a:r>
              <a:rPr sz="3500" spc="-20" dirty="0"/>
              <a:t>ge</a:t>
            </a:r>
            <a:r>
              <a:rPr sz="3500" dirty="0"/>
              <a:t> </a:t>
            </a:r>
            <a:r>
              <a:rPr sz="3500" spc="-20" dirty="0"/>
              <a:t>Agencies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216DC9E-F434-DC87-07AA-3FACB7A5C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751644"/>
              </p:ext>
            </p:extLst>
          </p:nvPr>
        </p:nvGraphicFramePr>
        <p:xfrm>
          <a:off x="517071" y="812800"/>
          <a:ext cx="11155676" cy="5809539"/>
        </p:xfrm>
        <a:graphic>
          <a:graphicData uri="http://schemas.openxmlformats.org/drawingml/2006/table">
            <a:tbl>
              <a:tblPr firstRow="1" bandRow="1"/>
              <a:tblGrid>
                <a:gridCol w="2949416">
                  <a:extLst>
                    <a:ext uri="{9D8B030D-6E8A-4147-A177-3AD203B41FA5}">
                      <a16:colId xmlns:a16="http://schemas.microsoft.com/office/drawing/2014/main" val="2787732912"/>
                    </a:ext>
                  </a:extLst>
                </a:gridCol>
                <a:gridCol w="489868">
                  <a:extLst>
                    <a:ext uri="{9D8B030D-6E8A-4147-A177-3AD203B41FA5}">
                      <a16:colId xmlns:a16="http://schemas.microsoft.com/office/drawing/2014/main" val="21660796"/>
                    </a:ext>
                  </a:extLst>
                </a:gridCol>
                <a:gridCol w="489868">
                  <a:extLst>
                    <a:ext uri="{9D8B030D-6E8A-4147-A177-3AD203B41FA5}">
                      <a16:colId xmlns:a16="http://schemas.microsoft.com/office/drawing/2014/main" val="3870143599"/>
                    </a:ext>
                  </a:extLst>
                </a:gridCol>
                <a:gridCol w="489868">
                  <a:extLst>
                    <a:ext uri="{9D8B030D-6E8A-4147-A177-3AD203B41FA5}">
                      <a16:colId xmlns:a16="http://schemas.microsoft.com/office/drawing/2014/main" val="3130474249"/>
                    </a:ext>
                  </a:extLst>
                </a:gridCol>
                <a:gridCol w="368372">
                  <a:extLst>
                    <a:ext uri="{9D8B030D-6E8A-4147-A177-3AD203B41FA5}">
                      <a16:colId xmlns:a16="http://schemas.microsoft.com/office/drawing/2014/main" val="126629649"/>
                    </a:ext>
                  </a:extLst>
                </a:gridCol>
                <a:gridCol w="489868">
                  <a:extLst>
                    <a:ext uri="{9D8B030D-6E8A-4147-A177-3AD203B41FA5}">
                      <a16:colId xmlns:a16="http://schemas.microsoft.com/office/drawing/2014/main" val="798613058"/>
                    </a:ext>
                  </a:extLst>
                </a:gridCol>
                <a:gridCol w="489868">
                  <a:extLst>
                    <a:ext uri="{9D8B030D-6E8A-4147-A177-3AD203B41FA5}">
                      <a16:colId xmlns:a16="http://schemas.microsoft.com/office/drawing/2014/main" val="3288397396"/>
                    </a:ext>
                  </a:extLst>
                </a:gridCol>
                <a:gridCol w="489868">
                  <a:extLst>
                    <a:ext uri="{9D8B030D-6E8A-4147-A177-3AD203B41FA5}">
                      <a16:colId xmlns:a16="http://schemas.microsoft.com/office/drawing/2014/main" val="2470785237"/>
                    </a:ext>
                  </a:extLst>
                </a:gridCol>
                <a:gridCol w="489868">
                  <a:extLst>
                    <a:ext uri="{9D8B030D-6E8A-4147-A177-3AD203B41FA5}">
                      <a16:colId xmlns:a16="http://schemas.microsoft.com/office/drawing/2014/main" val="1607958943"/>
                    </a:ext>
                  </a:extLst>
                </a:gridCol>
                <a:gridCol w="489868">
                  <a:extLst>
                    <a:ext uri="{9D8B030D-6E8A-4147-A177-3AD203B41FA5}">
                      <a16:colId xmlns:a16="http://schemas.microsoft.com/office/drawing/2014/main" val="1594809664"/>
                    </a:ext>
                  </a:extLst>
                </a:gridCol>
                <a:gridCol w="489868">
                  <a:extLst>
                    <a:ext uri="{9D8B030D-6E8A-4147-A177-3AD203B41FA5}">
                      <a16:colId xmlns:a16="http://schemas.microsoft.com/office/drawing/2014/main" val="2347501019"/>
                    </a:ext>
                  </a:extLst>
                </a:gridCol>
                <a:gridCol w="489868">
                  <a:extLst>
                    <a:ext uri="{9D8B030D-6E8A-4147-A177-3AD203B41FA5}">
                      <a16:colId xmlns:a16="http://schemas.microsoft.com/office/drawing/2014/main" val="3580210356"/>
                    </a:ext>
                  </a:extLst>
                </a:gridCol>
                <a:gridCol w="489868">
                  <a:extLst>
                    <a:ext uri="{9D8B030D-6E8A-4147-A177-3AD203B41FA5}">
                      <a16:colId xmlns:a16="http://schemas.microsoft.com/office/drawing/2014/main" val="2234484413"/>
                    </a:ext>
                  </a:extLst>
                </a:gridCol>
                <a:gridCol w="489868">
                  <a:extLst>
                    <a:ext uri="{9D8B030D-6E8A-4147-A177-3AD203B41FA5}">
                      <a16:colId xmlns:a16="http://schemas.microsoft.com/office/drawing/2014/main" val="445048501"/>
                    </a:ext>
                  </a:extLst>
                </a:gridCol>
                <a:gridCol w="489868">
                  <a:extLst>
                    <a:ext uri="{9D8B030D-6E8A-4147-A177-3AD203B41FA5}">
                      <a16:colId xmlns:a16="http://schemas.microsoft.com/office/drawing/2014/main" val="3675846094"/>
                    </a:ext>
                  </a:extLst>
                </a:gridCol>
                <a:gridCol w="489868">
                  <a:extLst>
                    <a:ext uri="{9D8B030D-6E8A-4147-A177-3AD203B41FA5}">
                      <a16:colId xmlns:a16="http://schemas.microsoft.com/office/drawing/2014/main" val="4138041528"/>
                    </a:ext>
                  </a:extLst>
                </a:gridCol>
                <a:gridCol w="489868">
                  <a:extLst>
                    <a:ext uri="{9D8B030D-6E8A-4147-A177-3AD203B41FA5}">
                      <a16:colId xmlns:a16="http://schemas.microsoft.com/office/drawing/2014/main" val="1679861679"/>
                    </a:ext>
                  </a:extLst>
                </a:gridCol>
                <a:gridCol w="489868">
                  <a:extLst>
                    <a:ext uri="{9D8B030D-6E8A-4147-A177-3AD203B41FA5}">
                      <a16:colId xmlns:a16="http://schemas.microsoft.com/office/drawing/2014/main" val="685431552"/>
                    </a:ext>
                  </a:extLst>
                </a:gridCol>
              </a:tblGrid>
              <a:tr h="25115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51" marR="2851" marT="285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2003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2005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2007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2009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662118"/>
                  </a:ext>
                </a:extLst>
              </a:tr>
              <a:tr h="3686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National Aeronautics and Space Administration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799817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Department of Health and Human Services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77551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Intelligence Community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051615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Department of Commerce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033857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Department of Veterans Affairs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087073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Department of Transportation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679714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Department of the Treasury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975209"/>
                  </a:ext>
                </a:extLst>
              </a:tr>
              <a:tr h="5514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Office of the Secretary of Defense, Joint Staff, Defense Agencies and Department of Defense Field Activities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726159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Department of the Air Force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879048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Department of the Interior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586690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Department of the Army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40871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Department of Agriculture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951418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Department of the Navy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082035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Department of State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470298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Department of Justice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221893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Department of Homeland Security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081928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Social Security Administration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280400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Environmental Protection Agency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815650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Department of Labor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55868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Total number of agencies in the category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2851" marR="2851" marT="28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238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25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9757" y="155849"/>
            <a:ext cx="5092485" cy="53860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933">
              <a:lnSpc>
                <a:spcPct val="100000"/>
              </a:lnSpc>
            </a:pPr>
            <a:r>
              <a:rPr sz="3500" spc="-20" dirty="0"/>
              <a:t>Midsi</a:t>
            </a:r>
            <a:r>
              <a:rPr sz="3500" spc="-47" dirty="0"/>
              <a:t>z</a:t>
            </a:r>
            <a:r>
              <a:rPr sz="3500" spc="-20" dirty="0"/>
              <a:t>e</a:t>
            </a:r>
            <a:r>
              <a:rPr sz="3500" dirty="0"/>
              <a:t> </a:t>
            </a:r>
            <a:r>
              <a:rPr sz="3500" spc="-20" dirty="0"/>
              <a:t>Agencies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47C08BD-ABBF-C10E-77C3-B01E1D6A34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724366"/>
              </p:ext>
            </p:extLst>
          </p:nvPr>
        </p:nvGraphicFramePr>
        <p:xfrm>
          <a:off x="517071" y="808734"/>
          <a:ext cx="11155669" cy="5870432"/>
        </p:xfrm>
        <a:graphic>
          <a:graphicData uri="http://schemas.openxmlformats.org/drawingml/2006/table">
            <a:tbl>
              <a:tblPr firstRow="1" bandRow="1"/>
              <a:tblGrid>
                <a:gridCol w="5441796">
                  <a:extLst>
                    <a:ext uri="{9D8B030D-6E8A-4147-A177-3AD203B41FA5}">
                      <a16:colId xmlns:a16="http://schemas.microsoft.com/office/drawing/2014/main" val="2301212259"/>
                    </a:ext>
                  </a:extLst>
                </a:gridCol>
                <a:gridCol w="519443">
                  <a:extLst>
                    <a:ext uri="{9D8B030D-6E8A-4147-A177-3AD203B41FA5}">
                      <a16:colId xmlns:a16="http://schemas.microsoft.com/office/drawing/2014/main" val="3597202812"/>
                    </a:ext>
                  </a:extLst>
                </a:gridCol>
                <a:gridCol w="519443">
                  <a:extLst>
                    <a:ext uri="{9D8B030D-6E8A-4147-A177-3AD203B41FA5}">
                      <a16:colId xmlns:a16="http://schemas.microsoft.com/office/drawing/2014/main" val="54791869"/>
                    </a:ext>
                  </a:extLst>
                </a:gridCol>
                <a:gridCol w="519443">
                  <a:extLst>
                    <a:ext uri="{9D8B030D-6E8A-4147-A177-3AD203B41FA5}">
                      <a16:colId xmlns:a16="http://schemas.microsoft.com/office/drawing/2014/main" val="2494078888"/>
                    </a:ext>
                  </a:extLst>
                </a:gridCol>
                <a:gridCol w="519443">
                  <a:extLst>
                    <a:ext uri="{9D8B030D-6E8A-4147-A177-3AD203B41FA5}">
                      <a16:colId xmlns:a16="http://schemas.microsoft.com/office/drawing/2014/main" val="2349862409"/>
                    </a:ext>
                  </a:extLst>
                </a:gridCol>
                <a:gridCol w="519443">
                  <a:extLst>
                    <a:ext uri="{9D8B030D-6E8A-4147-A177-3AD203B41FA5}">
                      <a16:colId xmlns:a16="http://schemas.microsoft.com/office/drawing/2014/main" val="2914837552"/>
                    </a:ext>
                  </a:extLst>
                </a:gridCol>
                <a:gridCol w="519443">
                  <a:extLst>
                    <a:ext uri="{9D8B030D-6E8A-4147-A177-3AD203B41FA5}">
                      <a16:colId xmlns:a16="http://schemas.microsoft.com/office/drawing/2014/main" val="2533362017"/>
                    </a:ext>
                  </a:extLst>
                </a:gridCol>
                <a:gridCol w="519443">
                  <a:extLst>
                    <a:ext uri="{9D8B030D-6E8A-4147-A177-3AD203B41FA5}">
                      <a16:colId xmlns:a16="http://schemas.microsoft.com/office/drawing/2014/main" val="1284539107"/>
                    </a:ext>
                  </a:extLst>
                </a:gridCol>
                <a:gridCol w="519443">
                  <a:extLst>
                    <a:ext uri="{9D8B030D-6E8A-4147-A177-3AD203B41FA5}">
                      <a16:colId xmlns:a16="http://schemas.microsoft.com/office/drawing/2014/main" val="1718178432"/>
                    </a:ext>
                  </a:extLst>
                </a:gridCol>
                <a:gridCol w="519443">
                  <a:extLst>
                    <a:ext uri="{9D8B030D-6E8A-4147-A177-3AD203B41FA5}">
                      <a16:colId xmlns:a16="http://schemas.microsoft.com/office/drawing/2014/main" val="2964447493"/>
                    </a:ext>
                  </a:extLst>
                </a:gridCol>
                <a:gridCol w="519443">
                  <a:extLst>
                    <a:ext uri="{9D8B030D-6E8A-4147-A177-3AD203B41FA5}">
                      <a16:colId xmlns:a16="http://schemas.microsoft.com/office/drawing/2014/main" val="2965932086"/>
                    </a:ext>
                  </a:extLst>
                </a:gridCol>
                <a:gridCol w="519443">
                  <a:extLst>
                    <a:ext uri="{9D8B030D-6E8A-4147-A177-3AD203B41FA5}">
                      <a16:colId xmlns:a16="http://schemas.microsoft.com/office/drawing/2014/main" val="2532306795"/>
                    </a:ext>
                  </a:extLst>
                </a:gridCol>
              </a:tblGrid>
              <a:tr h="29405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80" marR="2180" marT="21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612649"/>
                  </a:ext>
                </a:extLst>
              </a:tr>
              <a:tr h="1997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Government Accountability Office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64936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National Science Foundation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40763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Securities and Exchange Commission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59700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Services Administration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21945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Energy Regulatory Commission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76121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Small Business Administration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8120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Environmental Protection Agency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68276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Department of Energy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97348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Smithsonian Institution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64424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Communications Commission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28090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Equal Employment Opportunity Commission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13620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Office of Personnel Management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4088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National Credit Union Administration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31486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Architect of the Capitol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2332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Library of Congress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82049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Department of Housing and Urban Development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926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Department of Labor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44210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Deposit Insurance Corporation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11682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Department of Education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0228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Trade Commission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27765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Nuclear Regulatory Commission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75731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National Archives and Records Administration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81233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U.S. Agency for International Development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74170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Consumer Financial Protection Bureau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53107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U.S. Agency for Global Media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623186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National Labor Relations Board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3206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Court Services and Offender Supervision Agency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58916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Peace Corps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77455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 number of agencies in the category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2180" marR="2180" marT="2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299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30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7600" y="1001209"/>
            <a:ext cx="14020800" cy="73866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75256">
              <a:lnSpc>
                <a:spcPct val="100000"/>
              </a:lnSpc>
            </a:pPr>
            <a:r>
              <a:rPr spc="-7" dirty="0"/>
              <a:t>Smal</a:t>
            </a:r>
            <a:r>
              <a:rPr dirty="0"/>
              <a:t>l </a:t>
            </a:r>
            <a:r>
              <a:rPr spc="-20" dirty="0"/>
              <a:t>Agencies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0DA6FC-DC25-17DF-8730-E4B5A7AE6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765145"/>
              </p:ext>
            </p:extLst>
          </p:nvPr>
        </p:nvGraphicFramePr>
        <p:xfrm>
          <a:off x="517071" y="828221"/>
          <a:ext cx="11155664" cy="5436107"/>
        </p:xfrm>
        <a:graphic>
          <a:graphicData uri="http://schemas.openxmlformats.org/drawingml/2006/table">
            <a:tbl>
              <a:tblPr firstRow="1" bandRow="1"/>
              <a:tblGrid>
                <a:gridCol w="2528309">
                  <a:extLst>
                    <a:ext uri="{9D8B030D-6E8A-4147-A177-3AD203B41FA5}">
                      <a16:colId xmlns:a16="http://schemas.microsoft.com/office/drawing/2014/main" val="3291819180"/>
                    </a:ext>
                  </a:extLst>
                </a:gridCol>
                <a:gridCol w="575157">
                  <a:extLst>
                    <a:ext uri="{9D8B030D-6E8A-4147-A177-3AD203B41FA5}">
                      <a16:colId xmlns:a16="http://schemas.microsoft.com/office/drawing/2014/main" val="286642337"/>
                    </a:ext>
                  </a:extLst>
                </a:gridCol>
                <a:gridCol w="575157">
                  <a:extLst>
                    <a:ext uri="{9D8B030D-6E8A-4147-A177-3AD203B41FA5}">
                      <a16:colId xmlns:a16="http://schemas.microsoft.com/office/drawing/2014/main" val="1636760543"/>
                    </a:ext>
                  </a:extLst>
                </a:gridCol>
                <a:gridCol w="575157">
                  <a:extLst>
                    <a:ext uri="{9D8B030D-6E8A-4147-A177-3AD203B41FA5}">
                      <a16:colId xmlns:a16="http://schemas.microsoft.com/office/drawing/2014/main" val="3794887156"/>
                    </a:ext>
                  </a:extLst>
                </a:gridCol>
                <a:gridCol w="575157">
                  <a:extLst>
                    <a:ext uri="{9D8B030D-6E8A-4147-A177-3AD203B41FA5}">
                      <a16:colId xmlns:a16="http://schemas.microsoft.com/office/drawing/2014/main" val="703795459"/>
                    </a:ext>
                  </a:extLst>
                </a:gridCol>
                <a:gridCol w="575157">
                  <a:extLst>
                    <a:ext uri="{9D8B030D-6E8A-4147-A177-3AD203B41FA5}">
                      <a16:colId xmlns:a16="http://schemas.microsoft.com/office/drawing/2014/main" val="3525325038"/>
                    </a:ext>
                  </a:extLst>
                </a:gridCol>
                <a:gridCol w="575157">
                  <a:extLst>
                    <a:ext uri="{9D8B030D-6E8A-4147-A177-3AD203B41FA5}">
                      <a16:colId xmlns:a16="http://schemas.microsoft.com/office/drawing/2014/main" val="2951175669"/>
                    </a:ext>
                  </a:extLst>
                </a:gridCol>
                <a:gridCol w="575157">
                  <a:extLst>
                    <a:ext uri="{9D8B030D-6E8A-4147-A177-3AD203B41FA5}">
                      <a16:colId xmlns:a16="http://schemas.microsoft.com/office/drawing/2014/main" val="839672616"/>
                    </a:ext>
                  </a:extLst>
                </a:gridCol>
                <a:gridCol w="575157">
                  <a:extLst>
                    <a:ext uri="{9D8B030D-6E8A-4147-A177-3AD203B41FA5}">
                      <a16:colId xmlns:a16="http://schemas.microsoft.com/office/drawing/2014/main" val="194913823"/>
                    </a:ext>
                  </a:extLst>
                </a:gridCol>
                <a:gridCol w="575157">
                  <a:extLst>
                    <a:ext uri="{9D8B030D-6E8A-4147-A177-3AD203B41FA5}">
                      <a16:colId xmlns:a16="http://schemas.microsoft.com/office/drawing/2014/main" val="3443352957"/>
                    </a:ext>
                  </a:extLst>
                </a:gridCol>
                <a:gridCol w="575157">
                  <a:extLst>
                    <a:ext uri="{9D8B030D-6E8A-4147-A177-3AD203B41FA5}">
                      <a16:colId xmlns:a16="http://schemas.microsoft.com/office/drawing/2014/main" val="2902051979"/>
                    </a:ext>
                  </a:extLst>
                </a:gridCol>
                <a:gridCol w="575157">
                  <a:extLst>
                    <a:ext uri="{9D8B030D-6E8A-4147-A177-3AD203B41FA5}">
                      <a16:colId xmlns:a16="http://schemas.microsoft.com/office/drawing/2014/main" val="3572379156"/>
                    </a:ext>
                  </a:extLst>
                </a:gridCol>
                <a:gridCol w="575157">
                  <a:extLst>
                    <a:ext uri="{9D8B030D-6E8A-4147-A177-3AD203B41FA5}">
                      <a16:colId xmlns:a16="http://schemas.microsoft.com/office/drawing/2014/main" val="1391622363"/>
                    </a:ext>
                  </a:extLst>
                </a:gridCol>
                <a:gridCol w="575157">
                  <a:extLst>
                    <a:ext uri="{9D8B030D-6E8A-4147-A177-3AD203B41FA5}">
                      <a16:colId xmlns:a16="http://schemas.microsoft.com/office/drawing/2014/main" val="1739932229"/>
                    </a:ext>
                  </a:extLst>
                </a:gridCol>
                <a:gridCol w="575157">
                  <a:extLst>
                    <a:ext uri="{9D8B030D-6E8A-4147-A177-3AD203B41FA5}">
                      <a16:colId xmlns:a16="http://schemas.microsoft.com/office/drawing/2014/main" val="3762696842"/>
                    </a:ext>
                  </a:extLst>
                </a:gridCol>
                <a:gridCol w="575157">
                  <a:extLst>
                    <a:ext uri="{9D8B030D-6E8A-4147-A177-3AD203B41FA5}">
                      <a16:colId xmlns:a16="http://schemas.microsoft.com/office/drawing/2014/main" val="3984852939"/>
                    </a:ext>
                  </a:extLst>
                </a:gridCol>
              </a:tblGrid>
              <a:tr h="154351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41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2007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41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2009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41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41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41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41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41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41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41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41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41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41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41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41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41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41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266760"/>
                  </a:ext>
                </a:extLst>
              </a:tr>
              <a:tr h="157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Congressional Budget Office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121243"/>
                  </a:ext>
                </a:extLst>
              </a:tr>
              <a:tr h="157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Pension Benefit Guaranty Corporation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213485"/>
                  </a:ext>
                </a:extLst>
              </a:tr>
              <a:tr h="157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Office of Special Counsel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47209"/>
                  </a:ext>
                </a:extLst>
              </a:tr>
              <a:tr h="157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National Endowment for the Humanities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227440"/>
                  </a:ext>
                </a:extLst>
              </a:tr>
              <a:tr h="157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Labor Relations Authority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733109"/>
                  </a:ext>
                </a:extLst>
              </a:tr>
              <a:tr h="157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Farm Credit Administration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660565"/>
                  </a:ext>
                </a:extLst>
              </a:tr>
              <a:tr h="157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U.S. International Trade Commission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267668"/>
                  </a:ext>
                </a:extLst>
              </a:tr>
              <a:tr h="157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Surface Transportation Board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041956"/>
                  </a:ext>
                </a:extLst>
              </a:tr>
              <a:tr h="157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U.S. International Development Finance Corporation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069988"/>
                  </a:ext>
                </a:extLst>
              </a:tr>
              <a:tr h="157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Selective Service System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085333"/>
                  </a:ext>
                </a:extLst>
              </a:tr>
              <a:tr h="157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Peace Corps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294444"/>
                  </a:ext>
                </a:extLst>
              </a:tr>
              <a:tr h="157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National Endowment for the Arts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20688"/>
                  </a:ext>
                </a:extLst>
              </a:tr>
              <a:tr h="154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National Transportation Safety Board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356629"/>
                  </a:ext>
                </a:extLst>
              </a:tr>
              <a:tr h="154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Millennium Challenge Corporation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861010"/>
                  </a:ext>
                </a:extLst>
              </a:tr>
              <a:tr h="154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Merit Systems Protection Board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213454"/>
                  </a:ext>
                </a:extLst>
              </a:tr>
              <a:tr h="157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Defense Nuclear Facilities Safety Board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761684"/>
                  </a:ext>
                </a:extLst>
              </a:tr>
              <a:tr h="157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Office of Management and Budget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759021"/>
                  </a:ext>
                </a:extLst>
              </a:tr>
              <a:tr h="154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Housing Finance Agency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188890"/>
                  </a:ext>
                </a:extLst>
              </a:tr>
              <a:tr h="154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Maritime Commission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333998"/>
                  </a:ext>
                </a:extLst>
              </a:tr>
              <a:tr h="154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Retirement Thrift Investment Board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586400"/>
                  </a:ext>
                </a:extLst>
              </a:tr>
              <a:tr h="154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Railroad Retirement Board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804029"/>
                  </a:ext>
                </a:extLst>
              </a:tr>
              <a:tr h="154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AmeriCorps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76238"/>
                  </a:ext>
                </a:extLst>
              </a:tr>
              <a:tr h="154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Commodity Futures Trading Commission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676749"/>
                  </a:ext>
                </a:extLst>
              </a:tr>
              <a:tr h="154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Mediation and Conciliation Service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886592"/>
                  </a:ext>
                </a:extLst>
              </a:tr>
              <a:tr h="154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Consumer Product Safety Commission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936899"/>
                  </a:ext>
                </a:extLst>
              </a:tr>
              <a:tr h="154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Election Commission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110145"/>
                  </a:ext>
                </a:extLst>
              </a:tr>
              <a:tr h="154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National Gallery of Art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555847"/>
                  </a:ext>
                </a:extLst>
              </a:tr>
              <a:tr h="3069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International Boundary and Water Commission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8270"/>
                  </a:ext>
                </a:extLst>
              </a:tr>
              <a:tr h="154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Office of the U.S. Trade Representative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04507"/>
                  </a:ext>
                </a:extLst>
              </a:tr>
              <a:tr h="154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Export-Import Bank of the United States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816459"/>
                  </a:ext>
                </a:extLst>
              </a:tr>
              <a:tr h="3069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 number of agencies in the category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1887" marR="1887" marT="188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040821"/>
                  </a:ext>
                </a:extLst>
              </a:tr>
            </a:tbl>
          </a:graphicData>
        </a:graphic>
      </p:graphicFrame>
      <p:sp>
        <p:nvSpPr>
          <p:cNvPr id="5" name="object 2">
            <a:extLst>
              <a:ext uri="{FF2B5EF4-FFF2-40B4-BE49-F238E27FC236}">
                <a16:creationId xmlns:a16="http://schemas.microsoft.com/office/drawing/2014/main" id="{9A24DA0C-7AB4-3FEF-790D-74E65B1FBB00}"/>
              </a:ext>
            </a:extLst>
          </p:cNvPr>
          <p:cNvSpPr txBox="1">
            <a:spLocks/>
          </p:cNvSpPr>
          <p:nvPr/>
        </p:nvSpPr>
        <p:spPr>
          <a:xfrm>
            <a:off x="3549757" y="155849"/>
            <a:ext cx="5092485" cy="53860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marL="16933">
              <a:lnSpc>
                <a:spcPct val="100000"/>
              </a:lnSpc>
            </a:pPr>
            <a:r>
              <a:rPr lang="en-US" sz="3500" spc="-20" dirty="0"/>
              <a:t>Small</a:t>
            </a:r>
            <a:r>
              <a:rPr lang="en-US" sz="3500" dirty="0"/>
              <a:t> </a:t>
            </a:r>
            <a:r>
              <a:rPr lang="en-US" sz="3500" spc="-20" dirty="0"/>
              <a:t>Agencies</a:t>
            </a:r>
          </a:p>
        </p:txBody>
      </p:sp>
    </p:spTree>
    <p:extLst>
      <p:ext uri="{BB962C8B-B14F-4D97-AF65-F5344CB8AC3E}">
        <p14:creationId xmlns:p14="http://schemas.microsoft.com/office/powerpoint/2010/main" val="3920075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732113-EE8F-13D8-E389-FD7C9084F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371" y="4867541"/>
            <a:ext cx="3581678" cy="158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928114"/>
      </p:ext>
    </p:extLst>
  </p:cSld>
  <p:clrMapOvr>
    <a:masterClrMapping/>
  </p:clrMapOvr>
</p:sld>
</file>

<file path=ppt/theme/theme1.xml><?xml version="1.0" encoding="utf-8"?>
<a:theme xmlns:a="http://schemas.openxmlformats.org/drawingml/2006/main" name="Partnership - white">
  <a:themeElements>
    <a:clrScheme name="Partnership 2022">
      <a:dk1>
        <a:srgbClr val="101820"/>
      </a:dk1>
      <a:lt1>
        <a:srgbClr val="FFFFFF"/>
      </a:lt1>
      <a:dk2>
        <a:srgbClr val="101820"/>
      </a:dk2>
      <a:lt2>
        <a:srgbClr val="E7E6E6"/>
      </a:lt2>
      <a:accent1>
        <a:srgbClr val="0083D3"/>
      </a:accent1>
      <a:accent2>
        <a:srgbClr val="EE3830"/>
      </a:accent2>
      <a:accent3>
        <a:srgbClr val="00827E"/>
      </a:accent3>
      <a:accent4>
        <a:srgbClr val="FDD756"/>
      </a:accent4>
      <a:accent5>
        <a:srgbClr val="03CD7B"/>
      </a:accent5>
      <a:accent6>
        <a:srgbClr val="E37E3C"/>
      </a:accent6>
      <a:hlink>
        <a:srgbClr val="0083D3"/>
      </a:hlink>
      <a:folHlink>
        <a:srgbClr val="676E9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tnership - grey">
  <a:themeElements>
    <a:clrScheme name="PPS Standard">
      <a:dk1>
        <a:srgbClr val="101820"/>
      </a:dk1>
      <a:lt1>
        <a:srgbClr val="FFFFFF"/>
      </a:lt1>
      <a:dk2>
        <a:srgbClr val="101820"/>
      </a:dk2>
      <a:lt2>
        <a:srgbClr val="E7E6E6"/>
      </a:lt2>
      <a:accent1>
        <a:srgbClr val="0083D3"/>
      </a:accent1>
      <a:accent2>
        <a:srgbClr val="EE3830"/>
      </a:accent2>
      <a:accent3>
        <a:srgbClr val="00827E"/>
      </a:accent3>
      <a:accent4>
        <a:srgbClr val="FFCD00"/>
      </a:accent4>
      <a:accent5>
        <a:srgbClr val="03CD7B"/>
      </a:accent5>
      <a:accent6>
        <a:srgbClr val="E87722"/>
      </a:accent6>
      <a:hlink>
        <a:srgbClr val="0083D3"/>
      </a:hlink>
      <a:folHlink>
        <a:srgbClr val="676E9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artnership - black">
  <a:themeElements>
    <a:clrScheme name="PPS Standard">
      <a:dk1>
        <a:srgbClr val="101820"/>
      </a:dk1>
      <a:lt1>
        <a:srgbClr val="FFFFFF"/>
      </a:lt1>
      <a:dk2>
        <a:srgbClr val="101820"/>
      </a:dk2>
      <a:lt2>
        <a:srgbClr val="E7E6E6"/>
      </a:lt2>
      <a:accent1>
        <a:srgbClr val="0083D3"/>
      </a:accent1>
      <a:accent2>
        <a:srgbClr val="EE3830"/>
      </a:accent2>
      <a:accent3>
        <a:srgbClr val="00827E"/>
      </a:accent3>
      <a:accent4>
        <a:srgbClr val="FFCD00"/>
      </a:accent4>
      <a:accent5>
        <a:srgbClr val="03CD7B"/>
      </a:accent5>
      <a:accent6>
        <a:srgbClr val="E87722"/>
      </a:accent6>
      <a:hlink>
        <a:srgbClr val="0083D3"/>
      </a:hlink>
      <a:folHlink>
        <a:srgbClr val="676E9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957bb6f-0a6d-4170-9d18-8c0a34d1e405">
      <Terms xmlns="http://schemas.microsoft.com/office/infopath/2007/PartnerControls"/>
    </lcf76f155ced4ddcb4097134ff3c332f>
    <TaxCatchAll xmlns="54e98812-b12a-4504-b572-6fcfe8934f2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8026022E8B5E47A14117932A92DFEC" ma:contentTypeVersion="16" ma:contentTypeDescription="Create a new document." ma:contentTypeScope="" ma:versionID="69c1e8ea19e05073bf72e7927bab24dc">
  <xsd:schema xmlns:xsd="http://www.w3.org/2001/XMLSchema" xmlns:xs="http://www.w3.org/2001/XMLSchema" xmlns:p="http://schemas.microsoft.com/office/2006/metadata/properties" xmlns:ns2="0957bb6f-0a6d-4170-9d18-8c0a34d1e405" xmlns:ns3="54e98812-b12a-4504-b572-6fcfe8934f27" targetNamespace="http://schemas.microsoft.com/office/2006/metadata/properties" ma:root="true" ma:fieldsID="be352a0337a2b77fb6718c599f34673a" ns2:_="" ns3:_="">
    <xsd:import namespace="0957bb6f-0a6d-4170-9d18-8c0a34d1e405"/>
    <xsd:import namespace="54e98812-b12a-4504-b572-6fcfe8934f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7bb6f-0a6d-4170-9d18-8c0a34d1e4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b29a00f-ee2a-46a6-b966-765f8054cd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e98812-b12a-4504-b572-6fcfe8934f2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77e3a3e-5472-45e9-849d-8ee4fb98e59a}" ma:internalName="TaxCatchAll" ma:showField="CatchAllData" ma:web="54e98812-b12a-4504-b572-6fcfe8934f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7044DC-F3AC-4674-83E1-CD832A14B8A4}">
  <ds:schemaRefs>
    <ds:schemaRef ds:uri="http://purl.org/dc/terms/"/>
    <ds:schemaRef ds:uri="http://purl.org/dc/elements/1.1/"/>
    <ds:schemaRef ds:uri="http://schemas.microsoft.com/office/2006/metadata/properties"/>
    <ds:schemaRef ds:uri="54e98812-b12a-4504-b572-6fcfe8934f27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0957bb6f-0a6d-4170-9d18-8c0a34d1e40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B965B67-2535-4CD6-9ACA-2362EA3E07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9A7EFC-CE0F-49A6-913F-12877FB49C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57bb6f-0a6d-4170-9d18-8c0a34d1e405"/>
    <ds:schemaRef ds:uri="54e98812-b12a-4504-b572-6fcfe8934f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1491</Words>
  <Application>Microsoft Office PowerPoint</Application>
  <PresentationFormat>Widescreen</PresentationFormat>
  <Paragraphs>1214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Partnership - white</vt:lpstr>
      <vt:lpstr>Partnership - grey</vt:lpstr>
      <vt:lpstr>Partnership - black</vt:lpstr>
      <vt:lpstr>Best Places to Work  in the Federal Government®</vt:lpstr>
      <vt:lpstr>Large Agencies</vt:lpstr>
      <vt:lpstr>Midsize Agencies</vt:lpstr>
      <vt:lpstr>Small Agencies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Tim Markatos</dc:creator>
  <cp:lastModifiedBy>Heejin Cho</cp:lastModifiedBy>
  <cp:revision>18</cp:revision>
  <dcterms:created xsi:type="dcterms:W3CDTF">2021-05-10T19:27:54Z</dcterms:created>
  <dcterms:modified xsi:type="dcterms:W3CDTF">2023-03-13T21:24:43Z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0x010100358026022E8B5E47A14117932A92DFEC</vt:lpwstr>
  </property>
  <property fmtid="{D5CDD505-2E9C-101B-9397-08002B2CF9AE}" pid="3" name="MediaServiceImageTags">
    <vt:lpwstr/>
  </property>
</Properties>
</file>