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55" r:id="rId4"/>
  </p:sldMasterIdLst>
  <p:notesMasterIdLst>
    <p:notesMasterId r:id="rId30"/>
  </p:notesMasterIdLst>
  <p:sldIdLst>
    <p:sldId id="256" r:id="rId5"/>
    <p:sldId id="264" r:id="rId6"/>
    <p:sldId id="257" r:id="rId7"/>
    <p:sldId id="279" r:id="rId8"/>
    <p:sldId id="280" r:id="rId9"/>
    <p:sldId id="265" r:id="rId10"/>
    <p:sldId id="262" r:id="rId11"/>
    <p:sldId id="263" r:id="rId12"/>
    <p:sldId id="283" r:id="rId13"/>
    <p:sldId id="284" r:id="rId14"/>
    <p:sldId id="285" r:id="rId15"/>
    <p:sldId id="286" r:id="rId16"/>
    <p:sldId id="282" r:id="rId17"/>
    <p:sldId id="287" r:id="rId18"/>
    <p:sldId id="289" r:id="rId19"/>
    <p:sldId id="281" r:id="rId20"/>
    <p:sldId id="288" r:id="rId21"/>
    <p:sldId id="290" r:id="rId22"/>
    <p:sldId id="292" r:id="rId23"/>
    <p:sldId id="272" r:id="rId24"/>
    <p:sldId id="293" r:id="rId25"/>
    <p:sldId id="296" r:id="rId26"/>
    <p:sldId id="298" r:id="rId27"/>
    <p:sldId id="294" r:id="rId28"/>
    <p:sldId id="295" r:id="rId29"/>
  </p:sldIdLst>
  <p:sldSz cx="9144000" cy="6858000" type="screen4x3"/>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mantha Donaldson" initials="SD" lastIdx="5" clrIdx="0">
    <p:extLst>
      <p:ext uri="{19B8F6BF-5375-455C-9EA6-DF929625EA0E}">
        <p15:presenceInfo xmlns:p15="http://schemas.microsoft.com/office/powerpoint/2012/main" userId="S::SDonaldson@ourpublicservice.org::c51483b8-f0bb-4e88-972d-41659f7f0d10" providerId="AD"/>
      </p:ext>
    </p:extLst>
  </p:cmAuthor>
  <p:cmAuthor id="2" name="Parker Schaffel" initials="PS" lastIdx="16" clrIdx="1">
    <p:extLst>
      <p:ext uri="{19B8F6BF-5375-455C-9EA6-DF929625EA0E}">
        <p15:presenceInfo xmlns:p15="http://schemas.microsoft.com/office/powerpoint/2012/main" userId="6a290f2180a67a51" providerId="Windows Live"/>
      </p:ext>
    </p:extLst>
  </p:cmAuthor>
  <p:cmAuthor id="3" name="Parker Schaffel" initials="PS [2]" lastIdx="19" clrIdx="2">
    <p:extLst>
      <p:ext uri="{19B8F6BF-5375-455C-9EA6-DF929625EA0E}">
        <p15:presenceInfo xmlns:p15="http://schemas.microsoft.com/office/powerpoint/2012/main" userId="Parker Schaffel" providerId="None"/>
      </p:ext>
    </p:extLst>
  </p:cmAuthor>
  <p:cmAuthor id="4" name="Alex Koehlke" initials="AK" lastIdx="25" clrIdx="3">
    <p:extLst>
      <p:ext uri="{19B8F6BF-5375-455C-9EA6-DF929625EA0E}">
        <p15:presenceInfo xmlns:p15="http://schemas.microsoft.com/office/powerpoint/2012/main" userId="S::akoehlke@ourpublicservice.org::03f8cde5-58d6-4251-8d23-ddd7d54582a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5998"/>
    <a:srgbClr val="3B597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6FC487-E654-5945-BB00-C67A7A1D4C07}" v="3" dt="2021-06-28T16:21:57.7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1904"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567CE5-D5FB-4310-895C-190543A50161}" type="datetimeFigureOut">
              <a:rPr lang="en-US" smtClean="0"/>
              <a:t>6/28/21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78237E-7EAB-46B2-8489-79C55AF1C94F}" type="slidenum">
              <a:rPr lang="en-US" smtClean="0"/>
              <a:t>‹#›</a:t>
            </a:fld>
            <a:endParaRPr lang="en-US" dirty="0"/>
          </a:p>
        </p:txBody>
      </p:sp>
    </p:spTree>
    <p:extLst>
      <p:ext uri="{BB962C8B-B14F-4D97-AF65-F5344CB8AC3E}">
        <p14:creationId xmlns:p14="http://schemas.microsoft.com/office/powerpoint/2010/main" val="2823402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8237E-7EAB-46B2-8489-79C55AF1C94F}" type="slidenum">
              <a:rPr lang="en-US" smtClean="0"/>
              <a:t>1</a:t>
            </a:fld>
            <a:endParaRPr lang="en-US" dirty="0"/>
          </a:p>
        </p:txBody>
      </p:sp>
    </p:spTree>
    <p:extLst>
      <p:ext uri="{BB962C8B-B14F-4D97-AF65-F5344CB8AC3E}">
        <p14:creationId xmlns:p14="http://schemas.microsoft.com/office/powerpoint/2010/main" val="2799861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8237E-7EAB-46B2-8489-79C55AF1C94F}" type="slidenum">
              <a:rPr lang="en-US" smtClean="0"/>
              <a:t>10</a:t>
            </a:fld>
            <a:endParaRPr lang="en-US" dirty="0"/>
          </a:p>
        </p:txBody>
      </p:sp>
    </p:spTree>
    <p:extLst>
      <p:ext uri="{BB962C8B-B14F-4D97-AF65-F5344CB8AC3E}">
        <p14:creationId xmlns:p14="http://schemas.microsoft.com/office/powerpoint/2010/main" val="4204870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8237E-7EAB-46B2-8489-79C55AF1C94F}" type="slidenum">
              <a:rPr lang="en-US" smtClean="0"/>
              <a:t>11</a:t>
            </a:fld>
            <a:endParaRPr lang="en-US" dirty="0"/>
          </a:p>
        </p:txBody>
      </p:sp>
    </p:spTree>
    <p:extLst>
      <p:ext uri="{BB962C8B-B14F-4D97-AF65-F5344CB8AC3E}">
        <p14:creationId xmlns:p14="http://schemas.microsoft.com/office/powerpoint/2010/main" val="1898522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8237E-7EAB-46B2-8489-79C55AF1C94F}" type="slidenum">
              <a:rPr lang="en-US" smtClean="0"/>
              <a:t>12</a:t>
            </a:fld>
            <a:endParaRPr lang="en-US" dirty="0"/>
          </a:p>
        </p:txBody>
      </p:sp>
    </p:spTree>
    <p:extLst>
      <p:ext uri="{BB962C8B-B14F-4D97-AF65-F5344CB8AC3E}">
        <p14:creationId xmlns:p14="http://schemas.microsoft.com/office/powerpoint/2010/main" val="330996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8237E-7EAB-46B2-8489-79C55AF1C94F}" type="slidenum">
              <a:rPr lang="en-US" smtClean="0"/>
              <a:t>13</a:t>
            </a:fld>
            <a:endParaRPr lang="en-US" dirty="0"/>
          </a:p>
        </p:txBody>
      </p:sp>
    </p:spTree>
    <p:extLst>
      <p:ext uri="{BB962C8B-B14F-4D97-AF65-F5344CB8AC3E}">
        <p14:creationId xmlns:p14="http://schemas.microsoft.com/office/powerpoint/2010/main" val="3109464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8237E-7EAB-46B2-8489-79C55AF1C94F}" type="slidenum">
              <a:rPr lang="en-US" smtClean="0"/>
              <a:t>14</a:t>
            </a:fld>
            <a:endParaRPr lang="en-US" dirty="0"/>
          </a:p>
        </p:txBody>
      </p:sp>
    </p:spTree>
    <p:extLst>
      <p:ext uri="{BB962C8B-B14F-4D97-AF65-F5344CB8AC3E}">
        <p14:creationId xmlns:p14="http://schemas.microsoft.com/office/powerpoint/2010/main" val="445601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8237E-7EAB-46B2-8489-79C55AF1C94F}" type="slidenum">
              <a:rPr lang="en-US" smtClean="0"/>
              <a:t>15</a:t>
            </a:fld>
            <a:endParaRPr lang="en-US" dirty="0"/>
          </a:p>
        </p:txBody>
      </p:sp>
    </p:spTree>
    <p:extLst>
      <p:ext uri="{BB962C8B-B14F-4D97-AF65-F5344CB8AC3E}">
        <p14:creationId xmlns:p14="http://schemas.microsoft.com/office/powerpoint/2010/main" val="833835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8237E-7EAB-46B2-8489-79C55AF1C94F}" type="slidenum">
              <a:rPr lang="en-US" smtClean="0"/>
              <a:t>16</a:t>
            </a:fld>
            <a:endParaRPr lang="en-US" dirty="0"/>
          </a:p>
        </p:txBody>
      </p:sp>
    </p:spTree>
    <p:extLst>
      <p:ext uri="{BB962C8B-B14F-4D97-AF65-F5344CB8AC3E}">
        <p14:creationId xmlns:p14="http://schemas.microsoft.com/office/powerpoint/2010/main" val="3683762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8237E-7EAB-46B2-8489-79C55AF1C94F}" type="slidenum">
              <a:rPr lang="en-US" smtClean="0"/>
              <a:t>17</a:t>
            </a:fld>
            <a:endParaRPr lang="en-US" dirty="0"/>
          </a:p>
        </p:txBody>
      </p:sp>
    </p:spTree>
    <p:extLst>
      <p:ext uri="{BB962C8B-B14F-4D97-AF65-F5344CB8AC3E}">
        <p14:creationId xmlns:p14="http://schemas.microsoft.com/office/powerpoint/2010/main" val="2112151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8237E-7EAB-46B2-8489-79C55AF1C94F}" type="slidenum">
              <a:rPr lang="en-US" smtClean="0"/>
              <a:t>18</a:t>
            </a:fld>
            <a:endParaRPr lang="en-US" dirty="0"/>
          </a:p>
        </p:txBody>
      </p:sp>
    </p:spTree>
    <p:extLst>
      <p:ext uri="{BB962C8B-B14F-4D97-AF65-F5344CB8AC3E}">
        <p14:creationId xmlns:p14="http://schemas.microsoft.com/office/powerpoint/2010/main" val="1088437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8237E-7EAB-46B2-8489-79C55AF1C94F}" type="slidenum">
              <a:rPr lang="en-US" smtClean="0"/>
              <a:t>19</a:t>
            </a:fld>
            <a:endParaRPr lang="en-US" dirty="0"/>
          </a:p>
        </p:txBody>
      </p:sp>
    </p:spTree>
    <p:extLst>
      <p:ext uri="{BB962C8B-B14F-4D97-AF65-F5344CB8AC3E}">
        <p14:creationId xmlns:p14="http://schemas.microsoft.com/office/powerpoint/2010/main" val="4135692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8237E-7EAB-46B2-8489-79C55AF1C94F}" type="slidenum">
              <a:rPr lang="en-US" smtClean="0"/>
              <a:t>2</a:t>
            </a:fld>
            <a:endParaRPr lang="en-US" dirty="0"/>
          </a:p>
        </p:txBody>
      </p:sp>
    </p:spTree>
    <p:extLst>
      <p:ext uri="{BB962C8B-B14F-4D97-AF65-F5344CB8AC3E}">
        <p14:creationId xmlns:p14="http://schemas.microsoft.com/office/powerpoint/2010/main" val="21543689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8237E-7EAB-46B2-8489-79C55AF1C94F}" type="slidenum">
              <a:rPr lang="en-US" smtClean="0"/>
              <a:t>20</a:t>
            </a:fld>
            <a:endParaRPr lang="en-US" dirty="0"/>
          </a:p>
        </p:txBody>
      </p:sp>
    </p:spTree>
    <p:extLst>
      <p:ext uri="{BB962C8B-B14F-4D97-AF65-F5344CB8AC3E}">
        <p14:creationId xmlns:p14="http://schemas.microsoft.com/office/powerpoint/2010/main" val="8790986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8237E-7EAB-46B2-8489-79C55AF1C94F}" type="slidenum">
              <a:rPr lang="en-US" smtClean="0"/>
              <a:t>21</a:t>
            </a:fld>
            <a:endParaRPr lang="en-US" dirty="0"/>
          </a:p>
        </p:txBody>
      </p:sp>
    </p:spTree>
    <p:extLst>
      <p:ext uri="{BB962C8B-B14F-4D97-AF65-F5344CB8AC3E}">
        <p14:creationId xmlns:p14="http://schemas.microsoft.com/office/powerpoint/2010/main" val="15532222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8237E-7EAB-46B2-8489-79C55AF1C94F}" type="slidenum">
              <a:rPr lang="en-US" smtClean="0"/>
              <a:t>22</a:t>
            </a:fld>
            <a:endParaRPr lang="en-US" dirty="0"/>
          </a:p>
        </p:txBody>
      </p:sp>
    </p:spTree>
    <p:extLst>
      <p:ext uri="{BB962C8B-B14F-4D97-AF65-F5344CB8AC3E}">
        <p14:creationId xmlns:p14="http://schemas.microsoft.com/office/powerpoint/2010/main" val="29284725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8237E-7EAB-46B2-8489-79C55AF1C94F}" type="slidenum">
              <a:rPr lang="en-US" smtClean="0"/>
              <a:t>23</a:t>
            </a:fld>
            <a:endParaRPr lang="en-US" dirty="0"/>
          </a:p>
        </p:txBody>
      </p:sp>
    </p:spTree>
    <p:extLst>
      <p:ext uri="{BB962C8B-B14F-4D97-AF65-F5344CB8AC3E}">
        <p14:creationId xmlns:p14="http://schemas.microsoft.com/office/powerpoint/2010/main" val="7090772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8237E-7EAB-46B2-8489-79C55AF1C94F}" type="slidenum">
              <a:rPr lang="en-US" smtClean="0"/>
              <a:t>24</a:t>
            </a:fld>
            <a:endParaRPr lang="en-US" dirty="0"/>
          </a:p>
        </p:txBody>
      </p:sp>
    </p:spTree>
    <p:extLst>
      <p:ext uri="{BB962C8B-B14F-4D97-AF65-F5344CB8AC3E}">
        <p14:creationId xmlns:p14="http://schemas.microsoft.com/office/powerpoint/2010/main" val="3552202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8237E-7EAB-46B2-8489-79C55AF1C94F}" type="slidenum">
              <a:rPr lang="en-US" smtClean="0"/>
              <a:t>25</a:t>
            </a:fld>
            <a:endParaRPr lang="en-US" dirty="0"/>
          </a:p>
        </p:txBody>
      </p:sp>
    </p:spTree>
    <p:extLst>
      <p:ext uri="{BB962C8B-B14F-4D97-AF65-F5344CB8AC3E}">
        <p14:creationId xmlns:p14="http://schemas.microsoft.com/office/powerpoint/2010/main" val="2929188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8237E-7EAB-46B2-8489-79C55AF1C94F}" type="slidenum">
              <a:rPr lang="en-US" smtClean="0"/>
              <a:t>3</a:t>
            </a:fld>
            <a:endParaRPr lang="en-US" dirty="0"/>
          </a:p>
        </p:txBody>
      </p:sp>
    </p:spTree>
    <p:extLst>
      <p:ext uri="{BB962C8B-B14F-4D97-AF65-F5344CB8AC3E}">
        <p14:creationId xmlns:p14="http://schemas.microsoft.com/office/powerpoint/2010/main" val="819227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8237E-7EAB-46B2-8489-79C55AF1C94F}" type="slidenum">
              <a:rPr lang="en-US" smtClean="0"/>
              <a:t>4</a:t>
            </a:fld>
            <a:endParaRPr lang="en-US" dirty="0"/>
          </a:p>
        </p:txBody>
      </p:sp>
    </p:spTree>
    <p:extLst>
      <p:ext uri="{BB962C8B-B14F-4D97-AF65-F5344CB8AC3E}">
        <p14:creationId xmlns:p14="http://schemas.microsoft.com/office/powerpoint/2010/main" val="1288096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8237E-7EAB-46B2-8489-79C55AF1C94F}" type="slidenum">
              <a:rPr lang="en-US" smtClean="0"/>
              <a:t>5</a:t>
            </a:fld>
            <a:endParaRPr lang="en-US" dirty="0"/>
          </a:p>
        </p:txBody>
      </p:sp>
    </p:spTree>
    <p:extLst>
      <p:ext uri="{BB962C8B-B14F-4D97-AF65-F5344CB8AC3E}">
        <p14:creationId xmlns:p14="http://schemas.microsoft.com/office/powerpoint/2010/main" val="2779856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8237E-7EAB-46B2-8489-79C55AF1C94F}" type="slidenum">
              <a:rPr lang="en-US" smtClean="0"/>
              <a:t>6</a:t>
            </a:fld>
            <a:endParaRPr lang="en-US" dirty="0"/>
          </a:p>
        </p:txBody>
      </p:sp>
    </p:spTree>
    <p:extLst>
      <p:ext uri="{BB962C8B-B14F-4D97-AF65-F5344CB8AC3E}">
        <p14:creationId xmlns:p14="http://schemas.microsoft.com/office/powerpoint/2010/main" val="287862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8237E-7EAB-46B2-8489-79C55AF1C94F}" type="slidenum">
              <a:rPr lang="en-US" smtClean="0"/>
              <a:t>7</a:t>
            </a:fld>
            <a:endParaRPr lang="en-US" dirty="0"/>
          </a:p>
        </p:txBody>
      </p:sp>
    </p:spTree>
    <p:extLst>
      <p:ext uri="{BB962C8B-B14F-4D97-AF65-F5344CB8AC3E}">
        <p14:creationId xmlns:p14="http://schemas.microsoft.com/office/powerpoint/2010/main" val="4112873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8237E-7EAB-46B2-8489-79C55AF1C94F}" type="slidenum">
              <a:rPr lang="en-US" smtClean="0"/>
              <a:t>8</a:t>
            </a:fld>
            <a:endParaRPr lang="en-US" dirty="0"/>
          </a:p>
        </p:txBody>
      </p:sp>
    </p:spTree>
    <p:extLst>
      <p:ext uri="{BB962C8B-B14F-4D97-AF65-F5344CB8AC3E}">
        <p14:creationId xmlns:p14="http://schemas.microsoft.com/office/powerpoint/2010/main" val="1984043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8237E-7EAB-46B2-8489-79C55AF1C94F}" type="slidenum">
              <a:rPr lang="en-US" smtClean="0"/>
              <a:t>9</a:t>
            </a:fld>
            <a:endParaRPr lang="en-US" dirty="0"/>
          </a:p>
        </p:txBody>
      </p:sp>
    </p:spTree>
    <p:extLst>
      <p:ext uri="{BB962C8B-B14F-4D97-AF65-F5344CB8AC3E}">
        <p14:creationId xmlns:p14="http://schemas.microsoft.com/office/powerpoint/2010/main" val="30505611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2" name="Picture 11" descr="PPS_KOlogo_stacked.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79751" y="5802987"/>
            <a:ext cx="2984500" cy="787400"/>
          </a:xfrm>
          <a:prstGeom prst="rect">
            <a:avLst/>
          </a:prstGeom>
        </p:spPr>
      </p:pic>
      <p:sp>
        <p:nvSpPr>
          <p:cNvPr id="2" name="Title 1"/>
          <p:cNvSpPr>
            <a:spLocks noGrp="1"/>
          </p:cNvSpPr>
          <p:nvPr>
            <p:ph type="ctrTitle"/>
          </p:nvPr>
        </p:nvSpPr>
        <p:spPr>
          <a:xfrm>
            <a:off x="685800" y="2365248"/>
            <a:ext cx="7772400" cy="978408"/>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685800" y="3352800"/>
            <a:ext cx="7772400" cy="877824"/>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5" y="971551"/>
            <a:ext cx="3657600" cy="1162051"/>
          </a:xfrm>
        </p:spPr>
        <p:txBody>
          <a:bodyPr anchor="b">
            <a:noAutofit/>
          </a:bodyPr>
          <a:lstStyle>
            <a:lvl1pPr algn="l">
              <a:defRPr sz="3600" b="0"/>
            </a:lvl1pPr>
          </a:lstStyle>
          <a:p>
            <a:r>
              <a:rPr lang="en-US"/>
              <a:t>Click to edit Master title style</a:t>
            </a:r>
            <a:endParaRPr/>
          </a:p>
        </p:txBody>
      </p:sp>
      <p:sp>
        <p:nvSpPr>
          <p:cNvPr id="3" name="Content Placeholder 2"/>
          <p:cNvSpPr>
            <a:spLocks noGrp="1"/>
          </p:cNvSpPr>
          <p:nvPr>
            <p:ph idx="1"/>
          </p:nvPr>
        </p:nvSpPr>
        <p:spPr>
          <a:xfrm>
            <a:off x="4800600" y="457203"/>
            <a:ext cx="3657600" cy="56689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905" y="2133601"/>
            <a:ext cx="3657600" cy="3581400"/>
          </a:xfrm>
        </p:spPr>
        <p:txBody>
          <a:bodyPr>
            <a:normAutofit/>
          </a:bodyPr>
          <a:lstStyle>
            <a:lvl1pPr marL="0" indent="0">
              <a:spcBef>
                <a:spcPts val="10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5" y="971551"/>
            <a:ext cx="3657600" cy="1162051"/>
          </a:xfrm>
        </p:spPr>
        <p:txBody>
          <a:bodyPr anchor="b">
            <a:noAutofit/>
          </a:bodyPr>
          <a:lstStyle>
            <a:lvl1pPr algn="l">
              <a:defRPr sz="3600" b="0"/>
            </a:lvl1pPr>
          </a:lstStyle>
          <a:p>
            <a:r>
              <a:rPr lang="en-US"/>
              <a:t>Click to edit Master title style</a:t>
            </a:r>
            <a:endParaRPr/>
          </a:p>
        </p:txBody>
      </p:sp>
      <p:sp>
        <p:nvSpPr>
          <p:cNvPr id="4" name="Text Placeholder 3"/>
          <p:cNvSpPr>
            <a:spLocks noGrp="1"/>
          </p:cNvSpPr>
          <p:nvPr>
            <p:ph type="body" sz="half" idx="2"/>
          </p:nvPr>
        </p:nvSpPr>
        <p:spPr>
          <a:xfrm>
            <a:off x="658905" y="2133601"/>
            <a:ext cx="3657600" cy="3581400"/>
          </a:xfrm>
        </p:spPr>
        <p:txBody>
          <a:bodyPr>
            <a:normAutofit/>
          </a:bodyPr>
          <a:lstStyle>
            <a:lvl1pPr marL="0" indent="0">
              <a:spcBef>
                <a:spcPts val="10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Picture Placeholder 2"/>
          <p:cNvSpPr>
            <a:spLocks noGrp="1"/>
          </p:cNvSpPr>
          <p:nvPr>
            <p:ph type="pic" idx="1"/>
          </p:nvPr>
        </p:nvSpPr>
        <p:spPr>
          <a:xfrm>
            <a:off x="4799014" y="510989"/>
            <a:ext cx="3657600" cy="5553636"/>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Tree>
    <p:extLst>
      <p:ext uri="{BB962C8B-B14F-4D97-AF65-F5344CB8AC3E}">
        <p14:creationId xmlns:p14="http://schemas.microsoft.com/office/powerpoint/2010/main" val="270038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51376"/>
            <a:ext cx="7776882" cy="1014984"/>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1828800" y="457203"/>
            <a:ext cx="5486400" cy="3644153"/>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4" name="Text Placeholder 3"/>
          <p:cNvSpPr>
            <a:spLocks noGrp="1"/>
          </p:cNvSpPr>
          <p:nvPr>
            <p:ph type="body" sz="half" idx="2"/>
          </p:nvPr>
        </p:nvSpPr>
        <p:spPr>
          <a:xfrm>
            <a:off x="680571" y="5181602"/>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toryboard">
    <p:spTree>
      <p:nvGrpSpPr>
        <p:cNvPr id="1" name=""/>
        <p:cNvGrpSpPr/>
        <p:nvPr/>
      </p:nvGrpSpPr>
      <p:grpSpPr>
        <a:xfrm>
          <a:off x="0" y="0"/>
          <a:ext cx="0" cy="0"/>
          <a:chOff x="0" y="0"/>
          <a:chExt cx="0" cy="0"/>
        </a:xfrm>
      </p:grpSpPr>
      <p:sp>
        <p:nvSpPr>
          <p:cNvPr id="2" name="Title 1"/>
          <p:cNvSpPr>
            <a:spLocks noGrp="1"/>
          </p:cNvSpPr>
          <p:nvPr>
            <p:ph type="title"/>
          </p:nvPr>
        </p:nvSpPr>
        <p:spPr>
          <a:xfrm>
            <a:off x="685800" y="4155143"/>
            <a:ext cx="7776882" cy="1013011"/>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68580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4" name="Text Placeholder 3"/>
          <p:cNvSpPr>
            <a:spLocks noGrp="1"/>
          </p:cNvSpPr>
          <p:nvPr>
            <p:ph type="body" sz="half" idx="2"/>
          </p:nvPr>
        </p:nvSpPr>
        <p:spPr>
          <a:xfrm>
            <a:off x="680571" y="5181602"/>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11" name="Picture Placeholder 2"/>
          <p:cNvSpPr>
            <a:spLocks noGrp="1"/>
          </p:cNvSpPr>
          <p:nvPr>
            <p:ph type="pic" idx="13"/>
          </p:nvPr>
        </p:nvSpPr>
        <p:spPr>
          <a:xfrm>
            <a:off x="68580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16" name="Picture Placeholder 2"/>
          <p:cNvSpPr>
            <a:spLocks noGrp="1"/>
          </p:cNvSpPr>
          <p:nvPr>
            <p:ph type="pic" idx="14"/>
          </p:nvPr>
        </p:nvSpPr>
        <p:spPr>
          <a:xfrm>
            <a:off x="341249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17" name="Picture Placeholder 2"/>
          <p:cNvSpPr>
            <a:spLocks noGrp="1"/>
          </p:cNvSpPr>
          <p:nvPr>
            <p:ph type="pic" idx="15"/>
          </p:nvPr>
        </p:nvSpPr>
        <p:spPr>
          <a:xfrm>
            <a:off x="341249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18" name="Picture Placeholder 2"/>
          <p:cNvSpPr>
            <a:spLocks noGrp="1"/>
          </p:cNvSpPr>
          <p:nvPr>
            <p:ph type="pic" idx="16"/>
          </p:nvPr>
        </p:nvSpPr>
        <p:spPr>
          <a:xfrm>
            <a:off x="613918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19" name="Picture Placeholder 2"/>
          <p:cNvSpPr>
            <a:spLocks noGrp="1"/>
          </p:cNvSpPr>
          <p:nvPr>
            <p:ph type="pic" idx="17"/>
          </p:nvPr>
        </p:nvSpPr>
        <p:spPr>
          <a:xfrm>
            <a:off x="613918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3403"/>
            <a:ext cx="1600200" cy="55927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533403"/>
            <a:ext cx="6019800" cy="5592763"/>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nd Slide no sponsor">
    <p:spTree>
      <p:nvGrpSpPr>
        <p:cNvPr id="1" name=""/>
        <p:cNvGrpSpPr/>
        <p:nvPr/>
      </p:nvGrpSpPr>
      <p:grpSpPr>
        <a:xfrm>
          <a:off x="0" y="0"/>
          <a:ext cx="0" cy="0"/>
          <a:chOff x="0" y="0"/>
          <a:chExt cx="0" cy="0"/>
        </a:xfrm>
      </p:grpSpPr>
      <p:pic>
        <p:nvPicPr>
          <p:cNvPr id="8" name="Picture 7" descr="PPS_KOlogo_stacked.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453638" y="2149928"/>
            <a:ext cx="6236724" cy="1645433"/>
          </a:xfrm>
          <a:prstGeom prst="rect">
            <a:avLst/>
          </a:prstGeom>
        </p:spPr>
      </p:pic>
      <p:sp>
        <p:nvSpPr>
          <p:cNvPr id="5" name="Subtitle 2"/>
          <p:cNvSpPr txBox="1">
            <a:spLocks/>
          </p:cNvSpPr>
          <p:nvPr userDrawn="1"/>
        </p:nvSpPr>
        <p:spPr>
          <a:xfrm>
            <a:off x="3315919" y="4513147"/>
            <a:ext cx="5004650" cy="877824"/>
          </a:xfrm>
          <a:prstGeom prst="rect">
            <a:avLst/>
          </a:prstGeo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lgn="ctr" defTabSz="914400" rtl="0" eaLnBrk="1" latinLnBrk="0" hangingPunct="1">
              <a:spcBef>
                <a:spcPts val="600"/>
              </a:spcBef>
              <a:buFont typeface="Arial"/>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2pPr>
            <a:lvl3pPr marL="914400" indent="0" algn="ctr" defTabSz="914400" rtl="0" eaLnBrk="1" latinLnBrk="0" hangingPunct="1">
              <a:spcBef>
                <a:spcPts val="600"/>
              </a:spcBef>
              <a:buFont typeface="Arial"/>
              <a:buNone/>
              <a:defRPr sz="18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3pPr>
            <a:lvl4pPr marL="1371600" indent="0" algn="ctr" defTabSz="914400" rtl="0" eaLnBrk="1" latinLnBrk="0" hangingPunct="1">
              <a:spcBef>
                <a:spcPts val="600"/>
              </a:spcBef>
              <a:buFont typeface="Arial"/>
              <a:buNone/>
              <a:defRPr sz="18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4pPr>
            <a:lvl5pPr marL="1828800" indent="0" algn="ctr" defTabSz="914400" rtl="0" eaLnBrk="1" latinLnBrk="0" hangingPunct="1">
              <a:spcBef>
                <a:spcPts val="600"/>
              </a:spcBef>
              <a:buFont typeface="Arial"/>
              <a:buNone/>
              <a:defRPr sz="18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5pPr>
            <a:lvl6pPr marL="2286000" indent="0" algn="ctr" defTabSz="914400" rtl="0" eaLnBrk="1" latinLnBrk="0" hangingPunct="1">
              <a:spcBef>
                <a:spcPct val="20000"/>
              </a:spcBef>
              <a:buFontTx/>
              <a:buNone/>
              <a:defRPr lang="en-US" sz="18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6pPr>
            <a:lvl7pPr marL="2743200" indent="0" algn="ctr" defTabSz="914400" rtl="0" eaLnBrk="1" latinLnBrk="0" hangingPunct="1">
              <a:spcBef>
                <a:spcPct val="20000"/>
              </a:spcBef>
              <a:buFontTx/>
              <a:buNone/>
              <a:defRPr lang="en-US" sz="18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7pPr>
            <a:lvl8pPr marL="3200400" indent="0" algn="ctr" defTabSz="914400" rtl="0" eaLnBrk="1" latinLnBrk="0" hangingPunct="1">
              <a:spcBef>
                <a:spcPct val="20000"/>
              </a:spcBef>
              <a:buFontTx/>
              <a:buNone/>
              <a:defRPr lang="en-US" sz="18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8pPr>
            <a:lvl9pPr marL="3657600" indent="0" algn="ctr" defTabSz="914400" rtl="0" eaLnBrk="1" latinLnBrk="0" hangingPunct="1">
              <a:spcBef>
                <a:spcPct val="20000"/>
              </a:spcBef>
              <a:buFontTx/>
              <a:buNone/>
              <a:defRPr lang="en-US" sz="18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9pPr>
          </a:lstStyle>
          <a:p>
            <a:pPr algn="l"/>
            <a:r>
              <a:rPr lang="en-US" sz="2000" dirty="0">
                <a:effectLst/>
              </a:rPr>
              <a:t>OURPUBLICSERVICE.ORG</a:t>
            </a:r>
          </a:p>
        </p:txBody>
      </p:sp>
    </p:spTree>
    <p:extLst>
      <p:ext uri="{BB962C8B-B14F-4D97-AF65-F5344CB8AC3E}">
        <p14:creationId xmlns:p14="http://schemas.microsoft.com/office/powerpoint/2010/main" val="10184320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End Slide with sponsor">
    <p:spTree>
      <p:nvGrpSpPr>
        <p:cNvPr id="1" name=""/>
        <p:cNvGrpSpPr/>
        <p:nvPr/>
      </p:nvGrpSpPr>
      <p:grpSpPr>
        <a:xfrm>
          <a:off x="0" y="0"/>
          <a:ext cx="0" cy="0"/>
          <a:chOff x="0" y="0"/>
          <a:chExt cx="0" cy="0"/>
        </a:xfrm>
      </p:grpSpPr>
      <p:sp>
        <p:nvSpPr>
          <p:cNvPr id="5" name="Subtitle 2"/>
          <p:cNvSpPr txBox="1">
            <a:spLocks/>
          </p:cNvSpPr>
          <p:nvPr userDrawn="1"/>
        </p:nvSpPr>
        <p:spPr>
          <a:xfrm>
            <a:off x="685800" y="4513147"/>
            <a:ext cx="7772400" cy="877824"/>
          </a:xfrm>
          <a:prstGeom prst="rect">
            <a:avLst/>
          </a:prstGeo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lgn="ctr" defTabSz="914400" rtl="0" eaLnBrk="1" latinLnBrk="0" hangingPunct="1">
              <a:spcBef>
                <a:spcPts val="600"/>
              </a:spcBef>
              <a:buFont typeface="Arial"/>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2pPr>
            <a:lvl3pPr marL="914400" indent="0" algn="ctr" defTabSz="914400" rtl="0" eaLnBrk="1" latinLnBrk="0" hangingPunct="1">
              <a:spcBef>
                <a:spcPts val="600"/>
              </a:spcBef>
              <a:buFont typeface="Arial"/>
              <a:buNone/>
              <a:defRPr sz="18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3pPr>
            <a:lvl4pPr marL="1371600" indent="0" algn="ctr" defTabSz="914400" rtl="0" eaLnBrk="1" latinLnBrk="0" hangingPunct="1">
              <a:spcBef>
                <a:spcPts val="600"/>
              </a:spcBef>
              <a:buFont typeface="Arial"/>
              <a:buNone/>
              <a:defRPr sz="18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4pPr>
            <a:lvl5pPr marL="1828800" indent="0" algn="ctr" defTabSz="914400" rtl="0" eaLnBrk="1" latinLnBrk="0" hangingPunct="1">
              <a:spcBef>
                <a:spcPts val="600"/>
              </a:spcBef>
              <a:buFont typeface="Arial"/>
              <a:buNone/>
              <a:defRPr sz="18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5pPr>
            <a:lvl6pPr marL="2286000" indent="0" algn="ctr" defTabSz="914400" rtl="0" eaLnBrk="1" latinLnBrk="0" hangingPunct="1">
              <a:spcBef>
                <a:spcPct val="20000"/>
              </a:spcBef>
              <a:buFontTx/>
              <a:buNone/>
              <a:defRPr lang="en-US" sz="18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6pPr>
            <a:lvl7pPr marL="2743200" indent="0" algn="ctr" defTabSz="914400" rtl="0" eaLnBrk="1" latinLnBrk="0" hangingPunct="1">
              <a:spcBef>
                <a:spcPct val="20000"/>
              </a:spcBef>
              <a:buFontTx/>
              <a:buNone/>
              <a:defRPr lang="en-US" sz="18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7pPr>
            <a:lvl8pPr marL="3200400" indent="0" algn="ctr" defTabSz="914400" rtl="0" eaLnBrk="1" latinLnBrk="0" hangingPunct="1">
              <a:spcBef>
                <a:spcPct val="20000"/>
              </a:spcBef>
              <a:buFontTx/>
              <a:buNone/>
              <a:defRPr lang="en-US" sz="18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8pPr>
            <a:lvl9pPr marL="3657600" indent="0" algn="ctr" defTabSz="914400" rtl="0" eaLnBrk="1" latinLnBrk="0" hangingPunct="1">
              <a:spcBef>
                <a:spcPct val="20000"/>
              </a:spcBef>
              <a:buFontTx/>
              <a:buNone/>
              <a:defRPr lang="en-US" sz="18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9pPr>
          </a:lstStyle>
          <a:p>
            <a:r>
              <a:rPr lang="en-US" sz="2000" dirty="0"/>
              <a:t>OURPUBLICSERVICE.ORG</a:t>
            </a:r>
          </a:p>
        </p:txBody>
      </p:sp>
      <p:pic>
        <p:nvPicPr>
          <p:cNvPr id="6" name="Picture 5" descr="PPS_KOlogo_stacked.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58755" y="2658743"/>
            <a:ext cx="3852499" cy="1016404"/>
          </a:xfrm>
          <a:prstGeom prst="rect">
            <a:avLst/>
          </a:prstGeom>
        </p:spPr>
      </p:pic>
    </p:spTree>
    <p:extLst>
      <p:ext uri="{BB962C8B-B14F-4D97-AF65-F5344CB8AC3E}">
        <p14:creationId xmlns:p14="http://schemas.microsoft.com/office/powerpoint/2010/main" val="2336316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a:xfrm>
            <a:off x="685802" y="1869142"/>
            <a:ext cx="7770813" cy="4257023"/>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ith right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3" y="121026"/>
            <a:ext cx="2973556" cy="5226827"/>
          </a:xfrm>
        </p:spPr>
        <p:txBody>
          <a:bodyPr anchor="t" anchorCtr="0"/>
          <a:lstStyle/>
          <a:p>
            <a:r>
              <a:rPr lang="en-US"/>
              <a:t>Click to edit Master title style</a:t>
            </a:r>
            <a:endParaRPr/>
          </a:p>
        </p:txBody>
      </p:sp>
      <p:sp>
        <p:nvSpPr>
          <p:cNvPr id="4" name="Content Placeholder 3"/>
          <p:cNvSpPr>
            <a:spLocks noGrp="1"/>
          </p:cNvSpPr>
          <p:nvPr>
            <p:ph sz="half" idx="2"/>
          </p:nvPr>
        </p:nvSpPr>
        <p:spPr>
          <a:xfrm>
            <a:off x="4297682" y="121025"/>
            <a:ext cx="4158933" cy="6005140"/>
          </a:xfrm>
        </p:spPr>
        <p:txBody>
          <a:bodyPr>
            <a:normAutofit/>
          </a:bodyPr>
          <a:lstStyle>
            <a:lvl1pPr>
              <a:defRPr sz="2200"/>
            </a:lvl1pPr>
            <a:lvl2pPr>
              <a:defRPr sz="2000"/>
            </a:lvl2pPr>
            <a:lvl3pPr>
              <a:defRPr sz="2000"/>
            </a:lvl3pPr>
            <a:lvl4pPr>
              <a:defRPr sz="2000"/>
            </a:lvl4pPr>
            <a:lvl5pPr>
              <a:defRPr sz="2000"/>
            </a:lvl5pPr>
            <a:lvl6pPr>
              <a:defRPr sz="1800"/>
            </a:lvl6pPr>
            <a:lvl7pPr>
              <a:defRPr sz="1800"/>
            </a:lvl7pPr>
            <a:lvl8pPr marL="2398713" indent="-336550">
              <a:defRPr sz="1800"/>
            </a:lvl8pPr>
            <a:lvl9pPr marL="2398713" indent="-336550">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908788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67203"/>
            <a:ext cx="7772400" cy="977153"/>
          </a:xfrm>
        </p:spPr>
        <p:txBody>
          <a:bodyPr anchor="b" anchorCtr="0">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685802" y="5257802"/>
            <a:ext cx="7770813" cy="874059"/>
          </a:xfrm>
        </p:spPr>
        <p:txBody>
          <a:bodyPr>
            <a:normAutofit/>
          </a:bodyPr>
          <a:lstStyle>
            <a:lvl1pPr marL="0" indent="0" algn="ctr">
              <a:spcBef>
                <a:spcPts val="30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p>
            <a:endParaRPr lang="en-US" dirty="0"/>
          </a:p>
        </p:txBody>
      </p:sp>
      <p:sp>
        <p:nvSpPr>
          <p:cNvPr id="8" name="Picture Placeholder 7"/>
          <p:cNvSpPr>
            <a:spLocks noGrp="1"/>
          </p:cNvSpPr>
          <p:nvPr>
            <p:ph type="pic" sz="quarter" idx="13"/>
          </p:nvPr>
        </p:nvSpPr>
        <p:spPr>
          <a:xfrm rot="21540000">
            <a:off x="2056199" y="424651"/>
            <a:ext cx="5031609" cy="337580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a:buFont typeface="Arial" pitchFamily="34" charset="0"/>
              <a:buNone/>
              <a:defRPr/>
            </a:lvl1pPr>
          </a:lstStyle>
          <a:p>
            <a:r>
              <a:rPr lang="en-US" dirty="0"/>
              <a:t>Drag picture to placeholder or click icon to add</a:t>
            </a:r>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2" y="990600"/>
            <a:ext cx="7770813" cy="1743075"/>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685802" y="2756651"/>
            <a:ext cx="7770813" cy="1281953"/>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2" y="121027"/>
            <a:ext cx="7770813" cy="1429871"/>
          </a:xfrm>
        </p:spPr>
        <p:txBody>
          <a:bodyPr/>
          <a:lstStyle/>
          <a:p>
            <a:r>
              <a:rPr lang="en-US"/>
              <a:t>Click to edit Master title style</a:t>
            </a:r>
            <a:endParaRPr/>
          </a:p>
        </p:txBody>
      </p:sp>
      <p:sp>
        <p:nvSpPr>
          <p:cNvPr id="3" name="Content Placeholder 2"/>
          <p:cNvSpPr>
            <a:spLocks noGrp="1"/>
          </p:cNvSpPr>
          <p:nvPr>
            <p:ph sz="half" idx="1"/>
          </p:nvPr>
        </p:nvSpPr>
        <p:spPr>
          <a:xfrm>
            <a:off x="685800" y="1760542"/>
            <a:ext cx="3611880" cy="4365625"/>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44733" y="1760542"/>
            <a:ext cx="3611880" cy="4365625"/>
          </a:xfrm>
        </p:spPr>
        <p:txBody>
          <a:bodyPr>
            <a:normAutofit/>
          </a:bodyPr>
          <a:lstStyle>
            <a:lvl1pPr>
              <a:defRPr sz="2200"/>
            </a:lvl1pPr>
            <a:lvl2pPr>
              <a:defRPr sz="2000"/>
            </a:lvl2pPr>
            <a:lvl3pPr>
              <a:defRPr sz="2000"/>
            </a:lvl3pPr>
            <a:lvl4pPr>
              <a:defRPr sz="2000"/>
            </a:lvl4pPr>
            <a:lvl5pPr>
              <a:defRPr sz="2000"/>
            </a:lvl5pPr>
            <a:lvl6pPr>
              <a:defRPr sz="1800"/>
            </a:lvl6pPr>
            <a:lvl7pPr>
              <a:defRPr sz="1800"/>
            </a:lvl7pPr>
            <a:lvl8pPr marL="2398713" indent="-336550">
              <a:defRPr sz="1800"/>
            </a:lvl8pPr>
            <a:lvl9pPr marL="2398713" indent="-336550">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2" y="121027"/>
            <a:ext cx="7770813" cy="1429871"/>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550894"/>
            <a:ext cx="3611880" cy="614083"/>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438402"/>
            <a:ext cx="3611880" cy="3687763"/>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45526" y="1550894"/>
            <a:ext cx="3611880" cy="614083"/>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45526" y="2438402"/>
            <a:ext cx="3611880" cy="3687763"/>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lang="en-US" dirty="0"/>
          </a:p>
        </p:txBody>
      </p:sp>
      <p:cxnSp>
        <p:nvCxnSpPr>
          <p:cNvPr id="11" name="Straight Connector 10"/>
          <p:cNvCxnSpPr/>
          <p:nvPr/>
        </p:nvCxnSpPr>
        <p:spPr>
          <a:xfrm>
            <a:off x="786205"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36966"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emf"/><Relationship Id="rId10" Type="http://schemas.openxmlformats.org/officeDocument/2006/relationships/slideLayout" Target="../slideLayouts/slideLayout10.xml"/><Relationship Id="rId19"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8277F400-E3EA-49D6-B225-D930966B6168}"/>
              </a:ext>
            </a:extLst>
          </p:cNvPr>
          <p:cNvGraphicFramePr>
            <a:graphicFrameLocks noChangeAspect="1"/>
          </p:cNvGraphicFramePr>
          <p:nvPr userDrawn="1">
            <p:custDataLst>
              <p:tags r:id="rId20"/>
            </p:custDataLst>
            <p:extLst>
              <p:ext uri="{D42A27DB-BD31-4B8C-83A1-F6EECF244321}">
                <p14:modId xmlns:p14="http://schemas.microsoft.com/office/powerpoint/2010/main" val="1788631138"/>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21" imgW="395" imgH="396" progId="TCLayout.ActiveDocument.1">
                  <p:embed/>
                </p:oleObj>
              </mc:Choice>
              <mc:Fallback>
                <p:oleObj name="think-cell Slide" r:id="rId21" imgW="395" imgH="396" progId="TCLayout.ActiveDocument.1">
                  <p:embed/>
                  <p:pic>
                    <p:nvPicPr>
                      <p:cNvPr id="6" name="Object 5" hidden="1">
                        <a:extLst>
                          <a:ext uri="{FF2B5EF4-FFF2-40B4-BE49-F238E27FC236}">
                            <a16:creationId xmlns:a16="http://schemas.microsoft.com/office/drawing/2014/main" id="{8277F400-E3EA-49D6-B225-D930966B6168}"/>
                          </a:ext>
                        </a:extLst>
                      </p:cNvPr>
                      <p:cNvPicPr/>
                      <p:nvPr/>
                    </p:nvPicPr>
                    <p:blipFill>
                      <a:blip r:embed="rId22"/>
                      <a:stretch>
                        <a:fillRect/>
                      </a:stretch>
                    </p:blipFill>
                    <p:spPr>
                      <a:xfrm>
                        <a:off x="1589"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85802" y="121027"/>
            <a:ext cx="7770813" cy="1429871"/>
          </a:xfrm>
          <a:prstGeom prst="rect">
            <a:avLst/>
          </a:prstGeom>
        </p:spPr>
        <p:txBody>
          <a:bodyPr vert="horz" lIns="91440" tIns="45720" rIns="91440" bIns="45720" rtlCol="0" anchor="ctr" anchorCtr="0">
            <a:normAutofit/>
          </a:bodyPr>
          <a:lstStyle/>
          <a:p>
            <a:r>
              <a:rPr lang="en-US"/>
              <a:t>Click to edit Master title style</a:t>
            </a:r>
            <a:endParaRPr/>
          </a:p>
        </p:txBody>
      </p:sp>
      <p:sp>
        <p:nvSpPr>
          <p:cNvPr id="3" name="Text Placeholder 2"/>
          <p:cNvSpPr>
            <a:spLocks noGrp="1"/>
          </p:cNvSpPr>
          <p:nvPr>
            <p:ph type="body" idx="1"/>
          </p:nvPr>
        </p:nvSpPr>
        <p:spPr>
          <a:xfrm>
            <a:off x="685802" y="1752602"/>
            <a:ext cx="7770813"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5561014" y="6360876"/>
            <a:ext cx="2895600" cy="365125"/>
          </a:xfrm>
          <a:prstGeom prst="rect">
            <a:avLst/>
          </a:prstGeom>
        </p:spPr>
        <p:txBody>
          <a:bodyPr vert="horz" lIns="91440" tIns="45720" rIns="91440" bIns="45720" rtlCol="0" anchor="ctr"/>
          <a:lstStyle>
            <a:lvl1pPr algn="r">
              <a:defRPr sz="1200">
                <a:solidFill>
                  <a:schemeClr val="tx1">
                    <a:tint val="75000"/>
                  </a:schemeClr>
                </a:solidFill>
                <a:effectLst>
                  <a:outerShdw blurRad="50800" dist="38100" dir="5400000" sx="101000" sy="101000" algn="t" rotWithShape="0">
                    <a:prstClr val="black">
                      <a:alpha val="40000"/>
                    </a:prstClr>
                  </a:outerShdw>
                </a:effectLst>
              </a:defRPr>
            </a:lvl1pPr>
          </a:lstStyle>
          <a:p>
            <a:endParaRPr lang="en-US" dirty="0"/>
          </a:p>
        </p:txBody>
      </p:sp>
      <p:pic>
        <p:nvPicPr>
          <p:cNvPr id="9" name="Picture 8" descr="bottom-left.eps"/>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1" y="4712060"/>
            <a:ext cx="2358530" cy="2145941"/>
          </a:xfrm>
          <a:prstGeom prst="rect">
            <a:avLst/>
          </a:prstGeom>
        </p:spPr>
      </p:pic>
    </p:spTree>
  </p:cSld>
  <p:clrMap bg1="dk1" tx1="lt1" bg2="dk2" tx2="lt2" accent1="accent1" accent2="accent2" accent3="accent3" accent4="accent4" accent5="accent5" accent6="accent6" hlink="hlink" folHlink="folHlink"/>
  <p:sldLayoutIdLst>
    <p:sldLayoutId id="2147484056" r:id="rId1"/>
    <p:sldLayoutId id="2147484057" r:id="rId2"/>
    <p:sldLayoutId id="2147484071" r:id="rId3"/>
    <p:sldLayoutId id="2147484058" r:id="rId4"/>
    <p:sldLayoutId id="2147484059" r:id="rId5"/>
    <p:sldLayoutId id="2147484060" r:id="rId6"/>
    <p:sldLayoutId id="2147484061" r:id="rId7"/>
    <p:sldLayoutId id="2147484062" r:id="rId8"/>
    <p:sldLayoutId id="2147484063" r:id="rId9"/>
    <p:sldLayoutId id="2147484064" r:id="rId10"/>
    <p:sldLayoutId id="2147484070" r:id="rId11"/>
    <p:sldLayoutId id="2147484066" r:id="rId12"/>
    <p:sldLayoutId id="2147484067" r:id="rId13"/>
    <p:sldLayoutId id="2147484068" r:id="rId14"/>
    <p:sldLayoutId id="2147484069" r:id="rId15"/>
    <p:sldLayoutId id="2147484072" r:id="rId16"/>
    <p:sldLayoutId id="2147484073" r:id="rId17"/>
  </p:sldLayoutIdLst>
  <p:txStyles>
    <p:titleStyle>
      <a:lvl1pPr algn="ctr" defTabSz="914400" rtl="0" eaLnBrk="1" latinLnBrk="0" hangingPunct="1">
        <a:spcBef>
          <a:spcPct val="0"/>
        </a:spcBef>
        <a:buNone/>
        <a:defRPr sz="3600" kern="1200">
          <a:solidFill>
            <a:schemeClr val="tx1"/>
          </a:solidFill>
          <a:effectLst/>
          <a:latin typeface="+mj-lt"/>
          <a:ea typeface="+mj-ea"/>
          <a:cs typeface="+mj-cs"/>
        </a:defRPr>
      </a:lvl1pPr>
    </p:titleStyle>
    <p:bodyStyle>
      <a:lvl1pPr marL="342900" indent="-342900" algn="l" defTabSz="914400" rtl="0" eaLnBrk="1" latinLnBrk="0" hangingPunct="1">
        <a:spcBef>
          <a:spcPts val="2000"/>
        </a:spcBef>
        <a:buFont typeface="Arial"/>
        <a:buChar char="•"/>
        <a:defRPr sz="2200" kern="1200">
          <a:solidFill>
            <a:schemeClr val="tx1"/>
          </a:solidFill>
          <a:effectLst/>
          <a:latin typeface="+mn-lt"/>
          <a:ea typeface="+mn-ea"/>
          <a:cs typeface="+mn-cs"/>
        </a:defRPr>
      </a:lvl1pPr>
      <a:lvl2pPr marL="685800" indent="-336550" algn="l" defTabSz="914400" rtl="0" eaLnBrk="1" latinLnBrk="0" hangingPunct="1">
        <a:spcBef>
          <a:spcPts val="600"/>
        </a:spcBef>
        <a:buFont typeface="Arial"/>
        <a:buChar char="•"/>
        <a:defRPr sz="2000" kern="1200">
          <a:solidFill>
            <a:schemeClr val="tx1"/>
          </a:solidFill>
          <a:effectLst/>
          <a:latin typeface="+mn-lt"/>
          <a:ea typeface="+mn-ea"/>
          <a:cs typeface="+mn-cs"/>
        </a:defRPr>
      </a:lvl2pPr>
      <a:lvl3pPr marL="1035050" indent="-349250" algn="l" defTabSz="914400" rtl="0" eaLnBrk="1" latinLnBrk="0" hangingPunct="1">
        <a:spcBef>
          <a:spcPts val="600"/>
        </a:spcBef>
        <a:buFont typeface="Arial"/>
        <a:buChar char="•"/>
        <a:defRPr sz="1800" kern="1200">
          <a:solidFill>
            <a:schemeClr val="tx1"/>
          </a:solidFill>
          <a:effectLst/>
          <a:latin typeface="+mn-lt"/>
          <a:ea typeface="+mn-ea"/>
          <a:cs typeface="+mn-cs"/>
        </a:defRPr>
      </a:lvl3pPr>
      <a:lvl4pPr marL="1371600" indent="-336550" algn="l" defTabSz="914400" rtl="0" eaLnBrk="1" latinLnBrk="0" hangingPunct="1">
        <a:spcBef>
          <a:spcPts val="600"/>
        </a:spcBef>
        <a:buFont typeface="Arial"/>
        <a:buChar char="•"/>
        <a:defRPr sz="1800" kern="1200">
          <a:solidFill>
            <a:schemeClr val="tx1"/>
          </a:solidFill>
          <a:effectLst/>
          <a:latin typeface="+mn-lt"/>
          <a:ea typeface="+mn-ea"/>
          <a:cs typeface="+mn-cs"/>
        </a:defRPr>
      </a:lvl4pPr>
      <a:lvl5pPr marL="1720850" indent="-349250" algn="l" defTabSz="914400" rtl="0" eaLnBrk="1" latinLnBrk="0" hangingPunct="1">
        <a:spcBef>
          <a:spcPts val="600"/>
        </a:spcBef>
        <a:buFont typeface="Arial"/>
        <a:buChar char="•"/>
        <a:defRPr sz="1800" kern="1200">
          <a:solidFill>
            <a:schemeClr val="tx1"/>
          </a:solidFill>
          <a:effectLst/>
          <a:latin typeface="+mn-lt"/>
          <a:ea typeface="+mn-ea"/>
          <a:cs typeface="+mn-cs"/>
        </a:defRPr>
      </a:lvl5pPr>
      <a:lvl6pPr marL="2055813" indent="-336550" algn="l" defTabSz="914400" rtl="0" eaLnBrk="1" latinLnBrk="0" hangingPunct="1">
        <a:spcBef>
          <a:spcPct val="20000"/>
        </a:spcBef>
        <a:buFontTx/>
        <a:buBlip>
          <a:blip r:embed="rId24"/>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24"/>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24"/>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24"/>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7.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bestplacestowork.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0D961D5-D105-4E7B-92A6-15442D1E79FA}"/>
              </a:ext>
            </a:extLst>
          </p:cNvPr>
          <p:cNvGraphicFramePr>
            <a:graphicFrameLocks noChangeAspect="1"/>
          </p:cNvGraphicFramePr>
          <p:nvPr>
            <p:custDataLst>
              <p:tags r:id="rId2"/>
            </p:custDataLst>
            <p:extLst>
              <p:ext uri="{D42A27DB-BD31-4B8C-83A1-F6EECF244321}">
                <p14:modId xmlns:p14="http://schemas.microsoft.com/office/powerpoint/2010/main" val="15038361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Slide" r:id="rId5" imgW="395" imgH="396" progId="TCLayout.ActiveDocument.1">
                  <p:embed/>
                </p:oleObj>
              </mc:Choice>
              <mc:Fallback>
                <p:oleObj name="think-cell Slide" r:id="rId5" imgW="395" imgH="396" progId="TCLayout.ActiveDocument.1">
                  <p:embed/>
                  <p:pic>
                    <p:nvPicPr>
                      <p:cNvPr id="3" name="Object 2" hidden="1">
                        <a:extLst>
                          <a:ext uri="{FF2B5EF4-FFF2-40B4-BE49-F238E27FC236}">
                            <a16:creationId xmlns:a16="http://schemas.microsoft.com/office/drawing/2014/main" id="{80D961D5-D105-4E7B-92A6-15442D1E79F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Title 3"/>
          <p:cNvSpPr>
            <a:spLocks noGrp="1"/>
          </p:cNvSpPr>
          <p:nvPr>
            <p:ph type="ctrTitle"/>
          </p:nvPr>
        </p:nvSpPr>
        <p:spPr>
          <a:xfrm>
            <a:off x="685800" y="2631062"/>
            <a:ext cx="7772400" cy="978408"/>
          </a:xfrm>
        </p:spPr>
        <p:txBody>
          <a:bodyPr vert="horz"/>
          <a:lstStyle/>
          <a:p>
            <a:r>
              <a:rPr lang="en-US" sz="3600" dirty="0"/>
              <a:t>2020 Best Places to Work in the Federal Government</a:t>
            </a:r>
            <a:r>
              <a:rPr lang="en-US" sz="3600" baseline="30000" dirty="0"/>
              <a:t>®</a:t>
            </a:r>
            <a:br>
              <a:rPr lang="en-US" sz="4000" dirty="0"/>
            </a:br>
            <a:r>
              <a:rPr lang="en-US" sz="3600" dirty="0">
                <a:latin typeface="+mn-lt"/>
              </a:rPr>
              <a:t>Social Media Toolkit </a:t>
            </a:r>
            <a:endParaRPr lang="en-US" sz="4000" dirty="0">
              <a:latin typeface="+mn-lt"/>
            </a:endParaRPr>
          </a:p>
        </p:txBody>
      </p:sp>
      <p:sp>
        <p:nvSpPr>
          <p:cNvPr id="5" name="Subtitle 4"/>
          <p:cNvSpPr>
            <a:spLocks noGrp="1"/>
          </p:cNvSpPr>
          <p:nvPr>
            <p:ph type="subTitle" idx="1"/>
          </p:nvPr>
        </p:nvSpPr>
        <p:spPr>
          <a:xfrm>
            <a:off x="685800" y="3746204"/>
            <a:ext cx="7772400" cy="877824"/>
          </a:xfrm>
        </p:spPr>
        <p:txBody>
          <a:bodyPr vert="horz" lIns="91440" tIns="45720" rIns="91440" bIns="45720" rtlCol="0" anchor="t">
            <a:normAutofit/>
          </a:bodyPr>
          <a:lstStyle/>
          <a:p>
            <a:r>
              <a:rPr lang="en-US" dirty="0"/>
              <a:t>Tuesday, June 29, 2021</a:t>
            </a:r>
          </a:p>
          <a:p>
            <a:r>
              <a:rPr lang="en-US" dirty="0"/>
              <a:t>#FedBPTW</a:t>
            </a:r>
          </a:p>
        </p:txBody>
      </p:sp>
      <p:pic>
        <p:nvPicPr>
          <p:cNvPr id="12" name="Picture 11" descr="A picture containing text, clipart&#10;&#10;Description automatically generated">
            <a:extLst>
              <a:ext uri="{FF2B5EF4-FFF2-40B4-BE49-F238E27FC236}">
                <a16:creationId xmlns:a16="http://schemas.microsoft.com/office/drawing/2014/main" id="{B5A0DC69-95BE-4FFE-8666-D4A2A303C56C}"/>
              </a:ext>
            </a:extLst>
          </p:cNvPr>
          <p:cNvPicPr>
            <a:picLocks noChangeAspect="1"/>
          </p:cNvPicPr>
          <p:nvPr/>
        </p:nvPicPr>
        <p:blipFill>
          <a:blip r:embed="rId7"/>
          <a:stretch>
            <a:fillRect/>
          </a:stretch>
        </p:blipFill>
        <p:spPr>
          <a:xfrm>
            <a:off x="6568001" y="6011260"/>
            <a:ext cx="1984248" cy="418662"/>
          </a:xfrm>
          <a:prstGeom prst="rect">
            <a:avLst/>
          </a:prstGeom>
        </p:spPr>
      </p:pic>
    </p:spTree>
    <p:extLst>
      <p:ext uri="{BB962C8B-B14F-4D97-AF65-F5344CB8AC3E}">
        <p14:creationId xmlns:p14="http://schemas.microsoft.com/office/powerpoint/2010/main" val="2333783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rPr>
              <a:t>TWITTER</a:t>
            </a:r>
          </a:p>
        </p:txBody>
      </p:sp>
      <p:sp>
        <p:nvSpPr>
          <p:cNvPr id="4" name="Rectangle 3"/>
          <p:cNvSpPr/>
          <p:nvPr/>
        </p:nvSpPr>
        <p:spPr>
          <a:xfrm>
            <a:off x="1315023" y="1447137"/>
            <a:ext cx="3205242" cy="2014115"/>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1300" dirty="0"/>
              <a:t>Today, @PublicService and @BCG released the 2020 Best Places to Work in the Federal Government rankings, and [INSERT AGENCY] is one of the top-ranked agencies! I'm so proud to lead this talented workforce. Check out a breakdown of our score in #FedBPTW at bestplacestowork.org.</a:t>
            </a:r>
            <a:endParaRPr lang="en-US" sz="1300" b="1" dirty="0"/>
          </a:p>
        </p:txBody>
      </p:sp>
      <p:sp>
        <p:nvSpPr>
          <p:cNvPr id="5" name="Rectangle 4"/>
          <p:cNvSpPr/>
          <p:nvPr/>
        </p:nvSpPr>
        <p:spPr>
          <a:xfrm>
            <a:off x="4572000" y="1447137"/>
            <a:ext cx="3205242" cy="2026189"/>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1400" dirty="0">
              <a:ea typeface="+mn-lt"/>
              <a:cs typeface="+mn-lt"/>
            </a:endParaRPr>
          </a:p>
          <a:p>
            <a:pPr algn="ctr"/>
            <a:r>
              <a:rPr lang="en-US" sz="1400" dirty="0">
                <a:ea typeface="+mn-lt"/>
                <a:cs typeface="+mn-lt"/>
              </a:rPr>
              <a:t>Congratulations to [AGENCY NAME] for being among the top-ranked agencies by @PublicService and @BCG in the #FedBPTW. I'm humbled to lead such a fantastic organization and applaud all those who have created such a positive environment.</a:t>
            </a:r>
            <a:endParaRPr lang="en-US" dirty="0">
              <a:ea typeface="+mn-lt"/>
              <a:cs typeface="+mn-lt"/>
            </a:endParaRPr>
          </a:p>
          <a:p>
            <a:pPr algn="ctr"/>
            <a:endParaRPr lang="en-US" dirty="0"/>
          </a:p>
        </p:txBody>
      </p:sp>
      <p:sp>
        <p:nvSpPr>
          <p:cNvPr id="6" name="Rectangle 5"/>
          <p:cNvSpPr/>
          <p:nvPr/>
        </p:nvSpPr>
        <p:spPr>
          <a:xfrm>
            <a:off x="1315024" y="3516451"/>
            <a:ext cx="3205244" cy="2089218"/>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1400" dirty="0"/>
              <a:t>Help us get the word out! [INSERT AGENCY] is in the Top 10 of the 2020 Best Places to Work in the Federal Government rankings! Check out the full #FedBPTW rankings, produced by @PublicService and @BCG, at bestplacestowork.org. </a:t>
            </a:r>
          </a:p>
        </p:txBody>
      </p:sp>
      <p:sp>
        <p:nvSpPr>
          <p:cNvPr id="7" name="Rectangle 6"/>
          <p:cNvSpPr/>
          <p:nvPr/>
        </p:nvSpPr>
        <p:spPr>
          <a:xfrm>
            <a:off x="4572000" y="3516450"/>
            <a:ext cx="3205242" cy="2089219"/>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1400" dirty="0">
              <a:cs typeface="Arial"/>
            </a:endParaRPr>
          </a:p>
          <a:p>
            <a:pPr algn="ctr"/>
            <a:r>
              <a:rPr lang="en-US" sz="1400" dirty="0">
                <a:cs typeface="Arial"/>
              </a:rPr>
              <a:t>I'm humbled to lead [INSERT AGENCY], having learned that our agency was listed among the top-ranked agencies in the #FedBPTW rankings from @PublicService and @BCG. Thank you to all who created a positive environment and a strong sense of employee engagement.</a:t>
            </a:r>
          </a:p>
          <a:p>
            <a:pPr algn="ctr"/>
            <a:endParaRPr lang="en-US" sz="1400" dirty="0">
              <a:cs typeface="Arial"/>
            </a:endParaRPr>
          </a:p>
        </p:txBody>
      </p:sp>
    </p:spTree>
    <p:extLst>
      <p:ext uri="{BB962C8B-B14F-4D97-AF65-F5344CB8AC3E}">
        <p14:creationId xmlns:p14="http://schemas.microsoft.com/office/powerpoint/2010/main" val="3011746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3B5998"/>
                </a:solidFill>
              </a:rPr>
              <a:t>FACEBOOK/LINKEDIN</a:t>
            </a:r>
          </a:p>
        </p:txBody>
      </p:sp>
      <p:sp>
        <p:nvSpPr>
          <p:cNvPr id="4" name="Rectangle 3"/>
          <p:cNvSpPr/>
          <p:nvPr/>
        </p:nvSpPr>
        <p:spPr>
          <a:xfrm>
            <a:off x="268631" y="1376129"/>
            <a:ext cx="8605157" cy="4879817"/>
          </a:xfrm>
          <a:prstGeom prst="rect">
            <a:avLst/>
          </a:prstGeom>
          <a:solidFill>
            <a:srgbClr val="3B5998"/>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spcBef>
                <a:spcPts val="600"/>
              </a:spcBef>
            </a:pPr>
            <a:endParaRPr lang="en-US" sz="1400" dirty="0"/>
          </a:p>
          <a:p>
            <a:pPr marL="285750" indent="-285750">
              <a:spcBef>
                <a:spcPts val="600"/>
              </a:spcBef>
              <a:buFont typeface="Arial" panose="020B0604020202020204" pitchFamily="34" charset="0"/>
              <a:buChar char="•"/>
            </a:pPr>
            <a:r>
              <a:rPr lang="en-US" sz="1400" dirty="0"/>
              <a:t>I’m so proud to announce that [INSERT AGENCY] ranked in the top 10 of the 2020 Best Places to Work in the Federal Government rankings! Check out the full #FedBPTW rankings, produced by the @Partnershipforpublicservice and @BostonConsultingGroup, at bestplacestowork.org. </a:t>
            </a:r>
          </a:p>
          <a:p>
            <a:pPr marL="285750" indent="-285750">
              <a:spcBef>
                <a:spcPts val="600"/>
              </a:spcBef>
              <a:buFont typeface="Arial" panose="020B0604020202020204" pitchFamily="34" charset="0"/>
              <a:buChar char="•"/>
            </a:pPr>
            <a:r>
              <a:rPr lang="en-US" sz="1400" dirty="0">
                <a:cs typeface="Arial"/>
              </a:rPr>
              <a:t>Have you seen the 2020 #FedBPTW results? [INSERT AGENCY] received top scores! I'm so proud and humbled to lead this incredible workforce. Visit bestplacestowork.org for more information on the rankings, released by the </a:t>
            </a:r>
            <a:r>
              <a:rPr lang="en-US" sz="1400" dirty="0"/>
              <a:t>@Partnershipforpublicservice </a:t>
            </a:r>
            <a:r>
              <a:rPr lang="en-US" sz="1400" dirty="0">
                <a:cs typeface="Arial"/>
              </a:rPr>
              <a:t>and @BostonConsultingGroup. </a:t>
            </a:r>
          </a:p>
          <a:p>
            <a:pPr marL="285750" indent="-285750">
              <a:spcBef>
                <a:spcPts val="600"/>
              </a:spcBef>
              <a:buFont typeface="Arial" panose="020B0604020202020204" pitchFamily="34" charset="0"/>
              <a:buChar char="•"/>
            </a:pPr>
            <a:r>
              <a:rPr lang="en-US" sz="1400" dirty="0">
                <a:cs typeface="Arial"/>
              </a:rPr>
              <a:t>[INSERT AGENCY] is one of the best places to work in the federal government according to @Partnershipforpublicservice and @BostonConsultingGroup's 2020 #FedBPTW rankings! Come join our team! [link to recruitment page] </a:t>
            </a:r>
          </a:p>
          <a:p>
            <a:pPr marL="285750" indent="-285750">
              <a:spcBef>
                <a:spcPts val="600"/>
              </a:spcBef>
              <a:buFont typeface="Arial" panose="020B0604020202020204" pitchFamily="34" charset="0"/>
              <a:buChar char="•"/>
            </a:pPr>
            <a:r>
              <a:rPr lang="en-US" sz="1400" dirty="0"/>
              <a:t>Building a highly-motivated and engaged workforce is critical to a well-functioning government and the success of our country. [INSERT AGENCY] is proud to be a top agency in employee engagement and satisfaction in this year’s #FedBPTW. Learn more about the 2020 Best Places to Work in the Federal Government rankings, produced by the @Partnershipforpublicservice and @BostonConsultingGroup, at bestplacestowork.org. Congratulations to all and thank you for your hard work and dedication!</a:t>
            </a:r>
            <a:endParaRPr lang="en-US" sz="1400" dirty="0">
              <a:cs typeface="Arial"/>
            </a:endParaRPr>
          </a:p>
          <a:p>
            <a:pPr marL="285750" indent="-285750">
              <a:spcBef>
                <a:spcPts val="600"/>
              </a:spcBef>
              <a:buFont typeface="Arial" panose="020B0604020202020204" pitchFamily="34" charset="0"/>
              <a:buChar char="•"/>
            </a:pPr>
            <a:r>
              <a:rPr lang="en-US" sz="1400" dirty="0">
                <a:ea typeface="+mn-lt"/>
                <a:cs typeface="+mn-lt"/>
              </a:rPr>
              <a:t>I'm proud to lead [INSERT AGENCY]. It is truly one of the best places to work in the federal government. Today, that was confirmed as [INSERT AGENCY] was ranked as one of the best places to work in the federal government by the @Partnershipforpublicservice and @BostonConsultingGroup as part of the bestplacestowork.org rankings! #FedBPTW</a:t>
            </a:r>
            <a:endParaRPr lang="en-US" sz="1400" dirty="0"/>
          </a:p>
          <a:p>
            <a:pPr marL="285750" indent="-285750">
              <a:buFont typeface="Arial" panose="020B0604020202020204" pitchFamily="34" charset="0"/>
              <a:buChar char="•"/>
            </a:pPr>
            <a:endParaRPr lang="en-US" sz="1400" dirty="0">
              <a:cs typeface="Arial"/>
            </a:endParaRPr>
          </a:p>
          <a:p>
            <a:pPr marL="285750" indent="-285750">
              <a:buFont typeface="Arial" panose="020B0604020202020204" pitchFamily="34" charset="0"/>
              <a:buChar char="•"/>
            </a:pPr>
            <a:endParaRPr lang="en-US" sz="1400" b="1" dirty="0">
              <a:cs typeface="Arial"/>
            </a:endParaRPr>
          </a:p>
        </p:txBody>
      </p:sp>
    </p:spTree>
    <p:extLst>
      <p:ext uri="{BB962C8B-B14F-4D97-AF65-F5344CB8AC3E}">
        <p14:creationId xmlns:p14="http://schemas.microsoft.com/office/powerpoint/2010/main" val="528236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3">
                    <a:lumMod val="60000"/>
                    <a:lumOff val="40000"/>
                  </a:schemeClr>
                </a:solidFill>
              </a:rPr>
              <a:t>INSTAGRAM</a:t>
            </a:r>
          </a:p>
        </p:txBody>
      </p:sp>
      <p:sp>
        <p:nvSpPr>
          <p:cNvPr id="4" name="Rectangle 3"/>
          <p:cNvSpPr/>
          <p:nvPr/>
        </p:nvSpPr>
        <p:spPr>
          <a:xfrm>
            <a:off x="1356915" y="1484694"/>
            <a:ext cx="3153508" cy="2309446"/>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600"/>
              </a:spcBef>
            </a:pPr>
            <a:r>
              <a:rPr lang="en-US" sz="1400" dirty="0"/>
              <a:t>I’m so proud to announce that [INSERT AGENCY] ranked in the top 10 of the 2020 Best Places to Work in the Federal Government rankings! Check out the full #FedBPTW rankings, produced by the @rpublicservice and @BCG, at the link in my bio.</a:t>
            </a:r>
          </a:p>
        </p:txBody>
      </p:sp>
      <p:sp>
        <p:nvSpPr>
          <p:cNvPr id="5" name="Rectangle 4"/>
          <p:cNvSpPr/>
          <p:nvPr/>
        </p:nvSpPr>
        <p:spPr>
          <a:xfrm>
            <a:off x="4631992" y="1484694"/>
            <a:ext cx="3153508" cy="2309446"/>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1400" dirty="0"/>
              <a:t>I always knew that [INSERT AGENCY] was a great place to work, and today, @rpublicservice and @BCG confirmed it in their </a:t>
            </a:r>
            <a:r>
              <a:rPr lang="en-US" sz="1400" dirty="0">
                <a:ea typeface="+mn-lt"/>
                <a:cs typeface="+mn-lt"/>
              </a:rPr>
              <a:t>2020 Best Places to Work in the Federal Government rankings! I am so proud to lead this incredible team of talented public servants! See a detailed breakdown of the rankings at bestplacestowork.org. #FedBPTW</a:t>
            </a:r>
            <a:endParaRPr lang="en-US" sz="1400" dirty="0">
              <a:cs typeface="Arial"/>
            </a:endParaRPr>
          </a:p>
        </p:txBody>
      </p:sp>
      <p:sp>
        <p:nvSpPr>
          <p:cNvPr id="6" name="Rectangle 5"/>
          <p:cNvSpPr/>
          <p:nvPr/>
        </p:nvSpPr>
        <p:spPr>
          <a:xfrm>
            <a:off x="1356915" y="3938993"/>
            <a:ext cx="3153508" cy="2309446"/>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1400" dirty="0">
                <a:cs typeface="Arial"/>
              </a:rPr>
              <a:t>Have you seen the 2020 #FedBPTW results yet? [INSERT AGENCY] is one of the best places to work in the federal government! I am so proud of this team! Visit bestplacestowork.org for more information on the rankings, released by @rpublicservice and @BCG.</a:t>
            </a:r>
          </a:p>
        </p:txBody>
      </p:sp>
      <p:sp>
        <p:nvSpPr>
          <p:cNvPr id="7" name="Rectangle 6"/>
          <p:cNvSpPr/>
          <p:nvPr/>
        </p:nvSpPr>
        <p:spPr>
          <a:xfrm>
            <a:off x="4631992" y="3938993"/>
            <a:ext cx="3153508" cy="2309446"/>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1400" dirty="0"/>
              <a:t>Our agency was top-ranked by @rpublicservice and @BCG in the 2020 #FedBPTW! Thank you to everyone who contributes to our great culture and made this recognition possible. bestplacestowork.org</a:t>
            </a:r>
          </a:p>
        </p:txBody>
      </p:sp>
    </p:spTree>
    <p:extLst>
      <p:ext uri="{BB962C8B-B14F-4D97-AF65-F5344CB8AC3E}">
        <p14:creationId xmlns:p14="http://schemas.microsoft.com/office/powerpoint/2010/main" val="2122130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2BC0D7E-C7D3-954A-8D84-BEF04D00495A}"/>
              </a:ext>
            </a:extLst>
          </p:cNvPr>
          <p:cNvSpPr>
            <a:spLocks noGrp="1"/>
          </p:cNvSpPr>
          <p:nvPr>
            <p:ph type="title"/>
          </p:nvPr>
        </p:nvSpPr>
        <p:spPr>
          <a:xfrm>
            <a:off x="686595" y="2714066"/>
            <a:ext cx="7770813" cy="1429871"/>
          </a:xfrm>
        </p:spPr>
        <p:txBody>
          <a:bodyPr/>
          <a:lstStyle/>
          <a:p>
            <a:r>
              <a:rPr lang="en-US" dirty="0"/>
              <a:t>Sample Social Media Posts for Congress</a:t>
            </a:r>
          </a:p>
        </p:txBody>
      </p:sp>
    </p:spTree>
    <p:extLst>
      <p:ext uri="{BB962C8B-B14F-4D97-AF65-F5344CB8AC3E}">
        <p14:creationId xmlns:p14="http://schemas.microsoft.com/office/powerpoint/2010/main" val="480655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rPr>
              <a:t>TWITTER</a:t>
            </a:r>
          </a:p>
        </p:txBody>
      </p:sp>
      <p:sp>
        <p:nvSpPr>
          <p:cNvPr id="4" name="Rectangle 3"/>
          <p:cNvSpPr/>
          <p:nvPr/>
        </p:nvSpPr>
        <p:spPr>
          <a:xfrm>
            <a:off x="1366757" y="1550896"/>
            <a:ext cx="3153508" cy="1910356"/>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1400" dirty="0"/>
              <a:t>Congratulations to the top scoring agencies in @publicservice and @BCG’s 2020 #FedBPTW rankings! See a breakdown of the rankings at bestplacestowork.org.</a:t>
            </a:r>
            <a:endParaRPr lang="en-US" sz="1600" b="1" dirty="0"/>
          </a:p>
        </p:txBody>
      </p:sp>
      <p:sp>
        <p:nvSpPr>
          <p:cNvPr id="5" name="Rectangle 4"/>
          <p:cNvSpPr/>
          <p:nvPr/>
        </p:nvSpPr>
        <p:spPr>
          <a:xfrm>
            <a:off x="4572000" y="1550896"/>
            <a:ext cx="3153508" cy="1922430"/>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1400" dirty="0">
                <a:ea typeface="+mn-lt"/>
                <a:cs typeface="+mn-lt"/>
              </a:rPr>
              <a:t>Congratulations to my constituents who work at [INSERT AGENCY], as your agency ranked at the top of the 2020 #FedBPTW rankings, just released by @publicservice and @BCG. Visit bestplacestowork.org to see the rankings.</a:t>
            </a:r>
            <a:endParaRPr lang="en-US" dirty="0"/>
          </a:p>
        </p:txBody>
      </p:sp>
      <p:sp>
        <p:nvSpPr>
          <p:cNvPr id="6" name="Rectangle 5"/>
          <p:cNvSpPr/>
          <p:nvPr/>
        </p:nvSpPr>
        <p:spPr>
          <a:xfrm>
            <a:off x="2995247" y="3567967"/>
            <a:ext cx="3153509" cy="1891202"/>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1400" dirty="0">
                <a:ea typeface="+mn-lt"/>
                <a:cs typeface="+mn-lt"/>
              </a:rPr>
              <a:t>The federal government really is an excellent place to work! We know because @publicservice and @BCG have released their 2020 #FedBPTW rankings, showing some truly fantastic agencies. See a breakdown of the scores at bestplacestowork.org.</a:t>
            </a:r>
            <a:endParaRPr lang="en-US" dirty="0">
              <a:ea typeface="+mn-lt"/>
              <a:cs typeface="+mn-lt"/>
            </a:endParaRPr>
          </a:p>
        </p:txBody>
      </p:sp>
    </p:spTree>
    <p:extLst>
      <p:ext uri="{BB962C8B-B14F-4D97-AF65-F5344CB8AC3E}">
        <p14:creationId xmlns:p14="http://schemas.microsoft.com/office/powerpoint/2010/main" val="18132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3B5998"/>
                </a:solidFill>
              </a:rPr>
              <a:t>FACEBOOK/LINKEDIN</a:t>
            </a:r>
          </a:p>
        </p:txBody>
      </p:sp>
      <p:sp>
        <p:nvSpPr>
          <p:cNvPr id="4" name="Rectangle 3"/>
          <p:cNvSpPr/>
          <p:nvPr/>
        </p:nvSpPr>
        <p:spPr>
          <a:xfrm>
            <a:off x="269421" y="1662546"/>
            <a:ext cx="8605157" cy="3777673"/>
          </a:xfrm>
          <a:prstGeom prst="rect">
            <a:avLst/>
          </a:prstGeom>
          <a:solidFill>
            <a:srgbClr val="3B5998"/>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spcBef>
                <a:spcPts val="600"/>
              </a:spcBef>
            </a:pPr>
            <a:endParaRPr lang="en-US" sz="1400" dirty="0"/>
          </a:p>
          <a:p>
            <a:pPr marL="285750" indent="-285750">
              <a:spcBef>
                <a:spcPts val="600"/>
              </a:spcBef>
              <a:buFont typeface="Arial" panose="020B0604020202020204" pitchFamily="34" charset="0"/>
              <a:buChar char="•"/>
            </a:pPr>
            <a:r>
              <a:rPr lang="en-US" sz="1400" dirty="0">
                <a:cs typeface="Arial"/>
              </a:rPr>
              <a:t>Great insights into the health and happiness of the federal workforce in the newly released </a:t>
            </a:r>
            <a:r>
              <a:rPr lang="en-US" sz="1400" dirty="0">
                <a:ea typeface="+mn-lt"/>
                <a:cs typeface="+mn-lt"/>
              </a:rPr>
              <a:t>2020 Best Places to Work in the Federal Government rankings by @partnershipforpublicservice and @BostonConsultingGroup. See a detailed breakdown of the scores and rankings at bestplacestowork.org. #FedBPTW</a:t>
            </a:r>
          </a:p>
          <a:p>
            <a:pPr marL="285750" indent="-285750">
              <a:spcBef>
                <a:spcPts val="600"/>
              </a:spcBef>
              <a:buFont typeface="Arial" panose="020B0604020202020204" pitchFamily="34" charset="0"/>
              <a:buChar char="•"/>
            </a:pPr>
            <a:r>
              <a:rPr lang="en-US" sz="1400" dirty="0"/>
              <a:t>Congratulations to my constituents who are employed by [INSERT AGENCY] on receiving top scores agencies in @partnershipforpublicservice and @BostonConsultingGroup’s Best Places to Work in the Federal Government rankings! See a detailed analysis of the happiness of the federal workforce at bestplacestowork.org.</a:t>
            </a:r>
            <a:endParaRPr lang="en-US" sz="1400" dirty="0">
              <a:cs typeface="Arial"/>
            </a:endParaRPr>
          </a:p>
          <a:p>
            <a:pPr marL="285750" indent="-285750">
              <a:buFont typeface="Arial" panose="020B0604020202020204" pitchFamily="34" charset="0"/>
              <a:buChar char="•"/>
            </a:pPr>
            <a:r>
              <a:rPr lang="en-US" sz="1400" dirty="0">
                <a:cs typeface="Arial"/>
              </a:rPr>
              <a:t>The federal government is an excellent place to work, and we know this from the @</a:t>
            </a:r>
            <a:r>
              <a:rPr lang="en-US" sz="1400" dirty="0"/>
              <a:t>partnershipforpublicservice and @BostonConsultingGroup's </a:t>
            </a:r>
            <a:r>
              <a:rPr lang="en-US" sz="1400" dirty="0">
                <a:cs typeface="Arial"/>
              </a:rPr>
              <a:t>2020 Best Places to Work in the Federal Government rankings released today! See a breakdown of the scores: bestplacestowork.org.</a:t>
            </a:r>
          </a:p>
          <a:p>
            <a:pPr marL="285750" indent="-285750">
              <a:buFont typeface="Arial" panose="020B0604020202020204" pitchFamily="34" charset="0"/>
              <a:buChar char="•"/>
            </a:pPr>
            <a:r>
              <a:rPr lang="en-US" sz="1400" dirty="0">
                <a:ea typeface="+mn-lt"/>
                <a:cs typeface="+mn-lt"/>
              </a:rPr>
              <a:t>I'm reviewing the newly released data and insights from </a:t>
            </a:r>
            <a:r>
              <a:rPr lang="en-US" sz="1400" dirty="0">
                <a:cs typeface="Arial"/>
              </a:rPr>
              <a:t>@partnershipforpublicservice and @BostonConsultingGroup's 2020 Best Places to Work in the Federal Government rankings released today! It's important that we understand how federal employees think their agencies are performing and how they can be improved. L</a:t>
            </a:r>
            <a:r>
              <a:rPr lang="en-US" sz="1400" dirty="0">
                <a:ea typeface="+mn-lt"/>
                <a:cs typeface="+mn-lt"/>
              </a:rPr>
              <a:t>earn more at bestplacestowork.org. #FedBPTW</a:t>
            </a:r>
            <a:endParaRPr lang="en-US" sz="1400" dirty="0">
              <a:cs typeface="Arial"/>
            </a:endParaRPr>
          </a:p>
          <a:p>
            <a:pPr marL="285750" indent="-285750">
              <a:buFont typeface="Arial" panose="020B0604020202020204" pitchFamily="34" charset="0"/>
              <a:buChar char="•"/>
            </a:pPr>
            <a:endParaRPr lang="en-US" sz="1400" b="1" dirty="0">
              <a:cs typeface="Arial"/>
            </a:endParaRPr>
          </a:p>
        </p:txBody>
      </p:sp>
    </p:spTree>
    <p:extLst>
      <p:ext uri="{BB962C8B-B14F-4D97-AF65-F5344CB8AC3E}">
        <p14:creationId xmlns:p14="http://schemas.microsoft.com/office/powerpoint/2010/main" val="1828873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2BC0D7E-C7D3-954A-8D84-BEF04D00495A}"/>
              </a:ext>
            </a:extLst>
          </p:cNvPr>
          <p:cNvSpPr>
            <a:spLocks noGrp="1"/>
          </p:cNvSpPr>
          <p:nvPr>
            <p:ph type="title"/>
          </p:nvPr>
        </p:nvSpPr>
        <p:spPr>
          <a:xfrm>
            <a:off x="686595" y="2714066"/>
            <a:ext cx="7770813" cy="1429871"/>
          </a:xfrm>
        </p:spPr>
        <p:txBody>
          <a:bodyPr>
            <a:normAutofit fontScale="90000"/>
          </a:bodyPr>
          <a:lstStyle/>
          <a:p>
            <a:r>
              <a:rPr lang="en-US" dirty="0"/>
              <a:t>Sample Social Media Posts for Federal Workers/General Public</a:t>
            </a:r>
          </a:p>
        </p:txBody>
      </p:sp>
    </p:spTree>
    <p:extLst>
      <p:ext uri="{BB962C8B-B14F-4D97-AF65-F5344CB8AC3E}">
        <p14:creationId xmlns:p14="http://schemas.microsoft.com/office/powerpoint/2010/main" val="671487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rPr>
              <a:t>TWITTER</a:t>
            </a:r>
          </a:p>
        </p:txBody>
      </p:sp>
      <p:sp>
        <p:nvSpPr>
          <p:cNvPr id="4" name="Rectangle 3"/>
          <p:cNvSpPr/>
          <p:nvPr/>
        </p:nvSpPr>
        <p:spPr>
          <a:xfrm>
            <a:off x="1366757" y="1550896"/>
            <a:ext cx="3153508" cy="1910356"/>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1400" dirty="0"/>
              <a:t>.@PublicService and @BCG have confirmed it! [INSERT AGENCY] is ranked as one of the Best Places to Work in the Federal Government! Check out a detailed breakdown of the scores an rankings at bestplacestowork.org. #FedBPTW</a:t>
            </a:r>
            <a:endParaRPr lang="en-US" sz="1600" b="1" dirty="0"/>
          </a:p>
        </p:txBody>
      </p:sp>
      <p:sp>
        <p:nvSpPr>
          <p:cNvPr id="5" name="Rectangle 4"/>
          <p:cNvSpPr/>
          <p:nvPr/>
        </p:nvSpPr>
        <p:spPr>
          <a:xfrm>
            <a:off x="4572000" y="1550896"/>
            <a:ext cx="3153508" cy="1922430"/>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I’m so proud to work for [INSERT AGENCY]! We were top-ranked by @PublicService and @BCG in the #FedBPTW! Thank you to everyone who contributes to our great culture and made this recognition possible. bestplacestowork.org</a:t>
            </a:r>
          </a:p>
        </p:txBody>
      </p:sp>
      <p:sp>
        <p:nvSpPr>
          <p:cNvPr id="6" name="Rectangle 5"/>
          <p:cNvSpPr/>
          <p:nvPr/>
        </p:nvSpPr>
        <p:spPr>
          <a:xfrm>
            <a:off x="2994455" y="3580845"/>
            <a:ext cx="3153509" cy="1891202"/>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1400" dirty="0"/>
              <a:t>I love working at [INSERT AGENCY]! We are ranked in the top 10 of the 2020 Best Places to Work in the Federal Government rankings! Check out the full #FedBPTW rankings, produced by @PublicService and @BCG, at bestplacestowork.org. </a:t>
            </a:r>
          </a:p>
        </p:txBody>
      </p:sp>
    </p:spTree>
    <p:extLst>
      <p:ext uri="{BB962C8B-B14F-4D97-AF65-F5344CB8AC3E}">
        <p14:creationId xmlns:p14="http://schemas.microsoft.com/office/powerpoint/2010/main" val="4051972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3B5998"/>
                </a:solidFill>
              </a:rPr>
              <a:t>FACEBOOK/LINKEDIN</a:t>
            </a:r>
          </a:p>
        </p:txBody>
      </p:sp>
      <p:sp>
        <p:nvSpPr>
          <p:cNvPr id="4" name="Rectangle 3"/>
          <p:cNvSpPr/>
          <p:nvPr/>
        </p:nvSpPr>
        <p:spPr>
          <a:xfrm>
            <a:off x="269421" y="1895763"/>
            <a:ext cx="8605157" cy="2826946"/>
          </a:xfrm>
          <a:prstGeom prst="rect">
            <a:avLst/>
          </a:prstGeom>
          <a:solidFill>
            <a:srgbClr val="3B5998"/>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spcBef>
                <a:spcPts val="600"/>
              </a:spcBef>
            </a:pPr>
            <a:endParaRPr lang="en-US" sz="1400" dirty="0"/>
          </a:p>
          <a:p>
            <a:pPr marL="285750" indent="-285750">
              <a:spcBef>
                <a:spcPts val="600"/>
              </a:spcBef>
              <a:buFont typeface="Arial" panose="020B0604020202020204" pitchFamily="34" charset="0"/>
              <a:buChar char="•"/>
            </a:pPr>
            <a:r>
              <a:rPr lang="en-US" sz="1400" dirty="0"/>
              <a:t>I’m so proud to work for [INSERT AGENCY]! We were top-ranked by @Partnershipforpublicservice and @BostonConsultingGroup in the #FedBPTW! Thank you to everyone who contributes to our great culture and made this recognition possible. bestplacestowork.org</a:t>
            </a:r>
          </a:p>
          <a:p>
            <a:pPr marL="285750" indent="-285750">
              <a:buFont typeface="Arial" panose="020B0604020202020204" pitchFamily="34" charset="0"/>
              <a:buChar char="•"/>
            </a:pPr>
            <a:r>
              <a:rPr lang="en-US" sz="1400" dirty="0">
                <a:cs typeface="Arial"/>
              </a:rPr>
              <a:t>[INSERT AGENCY] is ranked in the top 10 of the 2020 Best Places to Work in the Federal Government rankings! Check out the full #FedBPTW rankings, produced by @Partnershipforpublicservice and @BostonConsultingGroup, at bestplacestowork.org. </a:t>
            </a:r>
          </a:p>
          <a:p>
            <a:pPr marL="285750" indent="-285750">
              <a:buFont typeface="Arial" panose="020B0604020202020204" pitchFamily="34" charset="0"/>
              <a:buChar char="•"/>
            </a:pPr>
            <a:r>
              <a:rPr lang="en-US" sz="1400" dirty="0">
                <a:ea typeface="+mn-lt"/>
                <a:cs typeface="+mn-lt"/>
              </a:rPr>
              <a:t>I love working at [INSERT AGENCY]! We are ranked in the top 10 of the 2020 Best Places to Work in the Federal Government rankings! Check out the full #FedBPTW rankings, produced by @Partnershipforpublicservice and @BostonConsultingGroup, at bestplacestowork.org. </a:t>
            </a:r>
            <a:endParaRPr lang="en-US" sz="1400" dirty="0">
              <a:cs typeface="Arial"/>
            </a:endParaRPr>
          </a:p>
          <a:p>
            <a:pPr marL="285750" indent="-285750">
              <a:buFont typeface="Arial" panose="020B0604020202020204" pitchFamily="34" charset="0"/>
              <a:buChar char="•"/>
            </a:pPr>
            <a:r>
              <a:rPr lang="en-US" sz="1400" dirty="0">
                <a:cs typeface="Arial"/>
              </a:rPr>
              <a:t>I work at one of the best places to work in the federal government according to @Partnershipforpublicservice and @BostonConsultingGroup's 2020 #FedBPTW rankings! Come join our incredible team! [Link to agency recruitment/careers page]</a:t>
            </a:r>
          </a:p>
          <a:p>
            <a:pPr marL="285750" indent="-285750">
              <a:buFont typeface="Arial" panose="020B0604020202020204" pitchFamily="34" charset="0"/>
              <a:buChar char="•"/>
            </a:pPr>
            <a:endParaRPr lang="en-US" sz="1400" dirty="0">
              <a:cs typeface="Arial"/>
            </a:endParaRPr>
          </a:p>
          <a:p>
            <a:pPr marL="285750" indent="-285750">
              <a:buFont typeface="Arial" panose="020B0604020202020204" pitchFamily="34" charset="0"/>
              <a:buChar char="•"/>
            </a:pPr>
            <a:endParaRPr lang="en-US" sz="1400" b="1" dirty="0">
              <a:cs typeface="Arial"/>
            </a:endParaRPr>
          </a:p>
        </p:txBody>
      </p:sp>
    </p:spTree>
    <p:extLst>
      <p:ext uri="{BB962C8B-B14F-4D97-AF65-F5344CB8AC3E}">
        <p14:creationId xmlns:p14="http://schemas.microsoft.com/office/powerpoint/2010/main" val="813196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3">
                    <a:lumMod val="60000"/>
                    <a:lumOff val="40000"/>
                  </a:schemeClr>
                </a:solidFill>
              </a:rPr>
              <a:t>INSTAGRAM</a:t>
            </a:r>
          </a:p>
        </p:txBody>
      </p:sp>
      <p:sp>
        <p:nvSpPr>
          <p:cNvPr id="4" name="Rectangle 3"/>
          <p:cNvSpPr/>
          <p:nvPr/>
        </p:nvSpPr>
        <p:spPr>
          <a:xfrm>
            <a:off x="1356915" y="1484694"/>
            <a:ext cx="3153508" cy="2309446"/>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1400" dirty="0"/>
              <a:t>Today, @rpublicservice and @BCG released the 2020 Best Places to Work in the Federal Government rankings, and [INSERT AGENCY] is one of the best places to work! I'm so proud to work at this great agency and with so many talented individuals! #FedBPTW</a:t>
            </a:r>
            <a:endParaRPr lang="en-US" sz="1400" dirty="0">
              <a:cs typeface="Arial"/>
            </a:endParaRPr>
          </a:p>
        </p:txBody>
      </p:sp>
      <p:sp>
        <p:nvSpPr>
          <p:cNvPr id="5" name="Rectangle 4"/>
          <p:cNvSpPr/>
          <p:nvPr/>
        </p:nvSpPr>
        <p:spPr>
          <a:xfrm>
            <a:off x="4631992" y="1484694"/>
            <a:ext cx="3153508" cy="2309446"/>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1400" dirty="0"/>
              <a:t>I’m so proud to work for [INSERT AGENCY]! We were top-ranked by @rpublicservice and @BCG in the #FedBPTW! It's so great to see my agency recognized as one of the best places to work in the federal government.</a:t>
            </a:r>
            <a:endParaRPr lang="en-US" sz="1400" dirty="0">
              <a:cs typeface="Arial"/>
            </a:endParaRPr>
          </a:p>
        </p:txBody>
      </p:sp>
      <p:sp>
        <p:nvSpPr>
          <p:cNvPr id="6" name="Rectangle 5"/>
          <p:cNvSpPr/>
          <p:nvPr/>
        </p:nvSpPr>
        <p:spPr>
          <a:xfrm>
            <a:off x="1356915" y="3938993"/>
            <a:ext cx="3153508" cy="2309446"/>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1400" dirty="0">
                <a:cs typeface="Arial"/>
              </a:rPr>
              <a:t>Have you seen the 2020 #FedBPTW results yet? [INSERT AGENCY] is one of the best places to work in the federal government! Visit bestplacestowork.org [link in bio] for more information on the rankings, released by @rpublicservice and @BCG.</a:t>
            </a:r>
          </a:p>
        </p:txBody>
      </p:sp>
      <p:sp>
        <p:nvSpPr>
          <p:cNvPr id="7" name="Rectangle 6"/>
          <p:cNvSpPr/>
          <p:nvPr/>
        </p:nvSpPr>
        <p:spPr>
          <a:xfrm>
            <a:off x="4631992" y="3938993"/>
            <a:ext cx="3153508" cy="2309446"/>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1400" dirty="0"/>
              <a:t>[INSERT AGENCY] is ranked in the top 10 of the 2020 Best Places to Work in the Federal Government rankings! Check out the full #FedBPTW rankings, produced by @rpublicservice and @BCG, at bestplacestowork.org [link in bio!]</a:t>
            </a:r>
          </a:p>
        </p:txBody>
      </p:sp>
    </p:spTree>
    <p:extLst>
      <p:ext uri="{BB962C8B-B14F-4D97-AF65-F5344CB8AC3E}">
        <p14:creationId xmlns:p14="http://schemas.microsoft.com/office/powerpoint/2010/main" val="2476934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395272" y="1351220"/>
            <a:ext cx="8351872" cy="5040106"/>
          </a:xfrm>
        </p:spPr>
        <p:txBody>
          <a:bodyPr vert="horz" lIns="91440" tIns="45720" rIns="91440" bIns="45720" rtlCol="0" anchor="t">
            <a:noAutofit/>
          </a:bodyPr>
          <a:lstStyle/>
          <a:p>
            <a:r>
              <a:rPr lang="en-US" sz="1600" dirty="0"/>
              <a:t>On Tuesday, June 29, the </a:t>
            </a:r>
            <a:r>
              <a:rPr lang="en-US" sz="1600" dirty="0">
                <a:cs typeface="Arial"/>
              </a:rPr>
              <a:t>nonprofit Partnership for Public Service and global management consulting firm Boston Consulting Group </a:t>
            </a:r>
            <a:r>
              <a:rPr lang="en-US" sz="1600" dirty="0"/>
              <a:t>will honor the top-ranked and most improved federal agencies and subcomponents included in the 2020 Best Places to Work rankings. </a:t>
            </a:r>
            <a:r>
              <a:rPr lang="en-US" sz="1600" dirty="0">
                <a:cs typeface="Arial"/>
              </a:rPr>
              <a:t>The Best Places to Work in the Federal Government rankings offer the most comprehensive assessment of how federal public servants view their jobs and workplaces. </a:t>
            </a:r>
            <a:endParaRPr lang="en-US" sz="1600" dirty="0"/>
          </a:p>
          <a:p>
            <a:r>
              <a:rPr lang="en-US" sz="1600" dirty="0">
                <a:cs typeface="Arial"/>
              </a:rPr>
              <a:t>The rankings provide employee perspectives on leadership, pay, innovation, work-life balance, and a range of other issues. </a:t>
            </a:r>
            <a:r>
              <a:rPr lang="en-US" sz="1600" dirty="0"/>
              <a:t>For a complete list of the 2020 rankings and accompanying data visit: </a:t>
            </a:r>
            <a:r>
              <a:rPr lang="en-US" sz="1600" dirty="0">
                <a:hlinkClick r:id="rId3"/>
              </a:rPr>
              <a:t>https://bestplacestowork.org/</a:t>
            </a:r>
            <a:r>
              <a:rPr lang="en-US" sz="1600" dirty="0"/>
              <a:t>. </a:t>
            </a:r>
            <a:endParaRPr lang="en-US" sz="1600" dirty="0">
              <a:cs typeface="Arial"/>
            </a:endParaRPr>
          </a:p>
          <a:p>
            <a:r>
              <a:rPr lang="en-US" sz="1600" dirty="0"/>
              <a:t>This document includes sample report amplification social media posts and graphics for agencies, agency leadership, members of congress, and federal employees. When posting about the rankings, </a:t>
            </a:r>
            <a:r>
              <a:rPr lang="en-US" sz="1600" u="sng" dirty="0"/>
              <a:t>please tag both</a:t>
            </a:r>
            <a:r>
              <a:rPr lang="en-US" sz="1600" dirty="0"/>
              <a:t> the Partnership and Boston Consulting Group.</a:t>
            </a:r>
            <a:endParaRPr lang="en-US" sz="1600" dirty="0">
              <a:solidFill>
                <a:srgbClr val="FF0000"/>
              </a:solidFill>
            </a:endParaRPr>
          </a:p>
        </p:txBody>
      </p:sp>
    </p:spTree>
    <p:extLst>
      <p:ext uri="{BB962C8B-B14F-4D97-AF65-F5344CB8AC3E}">
        <p14:creationId xmlns:p14="http://schemas.microsoft.com/office/powerpoint/2010/main" val="2806918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0CCDB3B-88AB-4F08-B258-8CB38429EEEF}"/>
              </a:ext>
            </a:extLst>
          </p:cNvPr>
          <p:cNvSpPr>
            <a:spLocks noGrp="1"/>
          </p:cNvSpPr>
          <p:nvPr>
            <p:ph type="title"/>
          </p:nvPr>
        </p:nvSpPr>
        <p:spPr/>
        <p:txBody>
          <a:bodyPr/>
          <a:lstStyle/>
          <a:p>
            <a:r>
              <a:rPr lang="en-US" dirty="0"/>
              <a:t>Social Images </a:t>
            </a:r>
          </a:p>
        </p:txBody>
      </p:sp>
      <p:sp>
        <p:nvSpPr>
          <p:cNvPr id="7" name="Content Placeholder 6">
            <a:extLst>
              <a:ext uri="{FF2B5EF4-FFF2-40B4-BE49-F238E27FC236}">
                <a16:creationId xmlns:a16="http://schemas.microsoft.com/office/drawing/2014/main" id="{9956C886-DC89-4F5E-B46B-7CEBFA0C0F69}"/>
              </a:ext>
            </a:extLst>
          </p:cNvPr>
          <p:cNvSpPr>
            <a:spLocks noGrp="1"/>
          </p:cNvSpPr>
          <p:nvPr>
            <p:ph idx="1"/>
          </p:nvPr>
        </p:nvSpPr>
        <p:spPr>
          <a:xfrm>
            <a:off x="685804" y="2023316"/>
            <a:ext cx="7770813" cy="1429871"/>
          </a:xfrm>
        </p:spPr>
        <p:txBody>
          <a:bodyPr>
            <a:normAutofit fontScale="92500" lnSpcReduction="20000"/>
          </a:bodyPr>
          <a:lstStyle/>
          <a:p>
            <a:pPr marL="0" indent="0" algn="ctr">
              <a:buNone/>
            </a:pPr>
            <a:r>
              <a:rPr lang="en-US" sz="2800" dirty="0"/>
              <a:t>For your social use, please feel free to incorporate the following images into your social plans and posts by right clicking and selecting “Save as Picture”.</a:t>
            </a:r>
          </a:p>
        </p:txBody>
      </p:sp>
    </p:spTree>
    <p:extLst>
      <p:ext uri="{BB962C8B-B14F-4D97-AF65-F5344CB8AC3E}">
        <p14:creationId xmlns:p14="http://schemas.microsoft.com/office/powerpoint/2010/main" val="2373736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line&#10;&#10;Description automatically generated with low confidence">
            <a:extLst>
              <a:ext uri="{FF2B5EF4-FFF2-40B4-BE49-F238E27FC236}">
                <a16:creationId xmlns:a16="http://schemas.microsoft.com/office/drawing/2014/main" id="{F70EAC3A-921A-0C4F-9390-C00D64D71D4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350579" y="335017"/>
            <a:ext cx="6442841" cy="2952969"/>
          </a:xfrm>
          <a:prstGeom prst="rect">
            <a:avLst/>
          </a:prstGeom>
        </p:spPr>
      </p:pic>
      <p:pic>
        <p:nvPicPr>
          <p:cNvPr id="5" name="Picture 4" descr="A blue sign with white text&#10;&#10;Description automatically generated with low confidence">
            <a:extLst>
              <a:ext uri="{FF2B5EF4-FFF2-40B4-BE49-F238E27FC236}">
                <a16:creationId xmlns:a16="http://schemas.microsoft.com/office/drawing/2014/main" id="{0A20B57B-FBF0-6B44-844C-F543651C730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99644" y="3794234"/>
            <a:ext cx="6944709" cy="2314903"/>
          </a:xfrm>
          <a:prstGeom prst="rect">
            <a:avLst/>
          </a:prstGeom>
        </p:spPr>
      </p:pic>
    </p:spTree>
    <p:extLst>
      <p:ext uri="{BB962C8B-B14F-4D97-AF65-F5344CB8AC3E}">
        <p14:creationId xmlns:p14="http://schemas.microsoft.com/office/powerpoint/2010/main" val="3365306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line&#10;&#10;Description automatically generated with low confidence">
            <a:extLst>
              <a:ext uri="{FF2B5EF4-FFF2-40B4-BE49-F238E27FC236}">
                <a16:creationId xmlns:a16="http://schemas.microsoft.com/office/drawing/2014/main" id="{192F3009-A968-9D48-AFA3-E9221EAE3C89}"/>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0" y="807983"/>
            <a:ext cx="9144000" cy="4191000"/>
          </a:xfrm>
          <a:prstGeom prst="rect">
            <a:avLst/>
          </a:prstGeom>
        </p:spPr>
      </p:pic>
    </p:spTree>
    <p:extLst>
      <p:ext uri="{BB962C8B-B14F-4D97-AF65-F5344CB8AC3E}">
        <p14:creationId xmlns:p14="http://schemas.microsoft.com/office/powerpoint/2010/main" val="12641612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10;&#10;Description automatically generated">
            <a:extLst>
              <a:ext uri="{FF2B5EF4-FFF2-40B4-BE49-F238E27FC236}">
                <a16:creationId xmlns:a16="http://schemas.microsoft.com/office/drawing/2014/main" id="{680B5FB8-1FBF-D145-9673-7198822E17B0}"/>
              </a:ext>
            </a:extLst>
          </p:cNvPr>
          <p:cNvPicPr>
            <a:picLocks noChangeAspect="1"/>
          </p:cNvPicPr>
          <p:nvPr/>
        </p:nvPicPr>
        <p:blipFill>
          <a:blip r:embed="rId3"/>
          <a:stretch>
            <a:fillRect/>
          </a:stretch>
        </p:blipFill>
        <p:spPr>
          <a:xfrm>
            <a:off x="1549760" y="106253"/>
            <a:ext cx="5701047" cy="3206839"/>
          </a:xfrm>
          <a:prstGeom prst="rect">
            <a:avLst/>
          </a:prstGeom>
        </p:spPr>
      </p:pic>
      <p:pic>
        <p:nvPicPr>
          <p:cNvPr id="11" name="Picture 10" descr="Graphical user interface, text, application&#10;&#10;Description automatically generated">
            <a:extLst>
              <a:ext uri="{FF2B5EF4-FFF2-40B4-BE49-F238E27FC236}">
                <a16:creationId xmlns:a16="http://schemas.microsoft.com/office/drawing/2014/main" id="{A85C1555-D5FE-C34F-95E8-9EA6BCDA74EA}"/>
              </a:ext>
            </a:extLst>
          </p:cNvPr>
          <p:cNvPicPr>
            <a:picLocks noChangeAspect="1"/>
          </p:cNvPicPr>
          <p:nvPr/>
        </p:nvPicPr>
        <p:blipFill>
          <a:blip r:embed="rId4"/>
          <a:stretch>
            <a:fillRect/>
          </a:stretch>
        </p:blipFill>
        <p:spPr>
          <a:xfrm>
            <a:off x="1549760" y="3544912"/>
            <a:ext cx="5701047" cy="3206839"/>
          </a:xfrm>
          <a:prstGeom prst="rect">
            <a:avLst/>
          </a:prstGeom>
        </p:spPr>
      </p:pic>
    </p:spTree>
    <p:extLst>
      <p:ext uri="{BB962C8B-B14F-4D97-AF65-F5344CB8AC3E}">
        <p14:creationId xmlns:p14="http://schemas.microsoft.com/office/powerpoint/2010/main" val="2731633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7E0ECE0F-BF95-5A4E-A9AB-81C92F5699F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670741" y="329218"/>
            <a:ext cx="4383109" cy="2465499"/>
          </a:xfrm>
          <a:prstGeom prst="rect">
            <a:avLst/>
          </a:prstGeom>
        </p:spPr>
      </p:pic>
      <p:pic>
        <p:nvPicPr>
          <p:cNvPr id="7" name="Picture 6" descr="Graphical user interface, text&#10;&#10;Description automatically generated">
            <a:extLst>
              <a:ext uri="{FF2B5EF4-FFF2-40B4-BE49-F238E27FC236}">
                <a16:creationId xmlns:a16="http://schemas.microsoft.com/office/drawing/2014/main" id="{35C65C9B-CEAE-2341-966E-E9C044EBCD46}"/>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0154" y="3429002"/>
            <a:ext cx="4383109" cy="2465499"/>
          </a:xfrm>
          <a:prstGeom prst="rect">
            <a:avLst/>
          </a:prstGeom>
        </p:spPr>
      </p:pic>
      <p:pic>
        <p:nvPicPr>
          <p:cNvPr id="9" name="Picture 8" descr="Graphical user interface, text&#10;&#10;Description automatically generated">
            <a:extLst>
              <a:ext uri="{FF2B5EF4-FFF2-40B4-BE49-F238E27FC236}">
                <a16:creationId xmlns:a16="http://schemas.microsoft.com/office/drawing/2014/main" id="{F413476E-7C7F-6843-8D37-3BAC8E2E4CCB}"/>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4670741" y="3435443"/>
            <a:ext cx="4383109" cy="2465499"/>
          </a:xfrm>
          <a:prstGeom prst="rect">
            <a:avLst/>
          </a:prstGeom>
        </p:spPr>
      </p:pic>
      <p:pic>
        <p:nvPicPr>
          <p:cNvPr id="2" name="Picture 3" descr="Graphical user interface, application&#10;&#10;Description automatically generated">
            <a:extLst>
              <a:ext uri="{FF2B5EF4-FFF2-40B4-BE49-F238E27FC236}">
                <a16:creationId xmlns:a16="http://schemas.microsoft.com/office/drawing/2014/main" id="{9A0FEDAB-094F-4DF2-8AF2-DB26B187E159}"/>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50181" y="326870"/>
            <a:ext cx="4421458" cy="2474176"/>
          </a:xfrm>
          <a:prstGeom prst="rect">
            <a:avLst/>
          </a:prstGeom>
        </p:spPr>
      </p:pic>
    </p:spTree>
    <p:extLst>
      <p:ext uri="{BB962C8B-B14F-4D97-AF65-F5344CB8AC3E}">
        <p14:creationId xmlns:p14="http://schemas.microsoft.com/office/powerpoint/2010/main" val="3037505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aphical user interface, text, application&#10;&#10;Description automatically generated">
            <a:extLst>
              <a:ext uri="{FF2B5EF4-FFF2-40B4-BE49-F238E27FC236}">
                <a16:creationId xmlns:a16="http://schemas.microsoft.com/office/drawing/2014/main" id="{230AFED1-C0DE-4533-9512-554E0C8F9ABF}"/>
              </a:ext>
            </a:extLst>
          </p:cNvPr>
          <p:cNvPicPr>
            <a:picLocks noChangeAspect="1"/>
          </p:cNvPicPr>
          <p:nvPr/>
        </p:nvPicPr>
        <p:blipFill>
          <a:blip r:embed="rId3"/>
          <a:stretch>
            <a:fillRect/>
          </a:stretch>
        </p:blipFill>
        <p:spPr>
          <a:xfrm>
            <a:off x="2158194" y="334304"/>
            <a:ext cx="4827612" cy="2712478"/>
          </a:xfrm>
          <a:prstGeom prst="rect">
            <a:avLst/>
          </a:prstGeom>
        </p:spPr>
      </p:pic>
      <p:pic>
        <p:nvPicPr>
          <p:cNvPr id="4" name="Picture 3" descr="Graphical user interface, application&#10;&#10;Description automatically generated">
            <a:extLst>
              <a:ext uri="{FF2B5EF4-FFF2-40B4-BE49-F238E27FC236}">
                <a16:creationId xmlns:a16="http://schemas.microsoft.com/office/drawing/2014/main" id="{E636928E-969E-6142-8E2A-C9E4B36CD74E}"/>
              </a:ext>
            </a:extLst>
          </p:cNvPr>
          <p:cNvPicPr>
            <a:picLocks noChangeAspect="1"/>
          </p:cNvPicPr>
          <p:nvPr/>
        </p:nvPicPr>
        <p:blipFill>
          <a:blip r:embed="rId4"/>
          <a:stretch>
            <a:fillRect/>
          </a:stretch>
        </p:blipFill>
        <p:spPr>
          <a:xfrm>
            <a:off x="2158195" y="3331837"/>
            <a:ext cx="4822181" cy="2712477"/>
          </a:xfrm>
          <a:prstGeom prst="rect">
            <a:avLst/>
          </a:prstGeom>
        </p:spPr>
      </p:pic>
    </p:spTree>
    <p:extLst>
      <p:ext uri="{BB962C8B-B14F-4D97-AF65-F5344CB8AC3E}">
        <p14:creationId xmlns:p14="http://schemas.microsoft.com/office/powerpoint/2010/main" val="3381498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2" y="121027"/>
            <a:ext cx="7770813" cy="1429871"/>
          </a:xfrm>
        </p:spPr>
        <p:txBody>
          <a:bodyPr>
            <a:normAutofit/>
          </a:bodyPr>
          <a:lstStyle/>
          <a:p>
            <a:r>
              <a:rPr lang="en-US" dirty="0"/>
              <a:t>FOLLOW US</a:t>
            </a: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878437" y="1486964"/>
            <a:ext cx="1125416" cy="1125416"/>
          </a:xfr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8437" y="2855180"/>
            <a:ext cx="1181358" cy="1181358"/>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8437" y="4279337"/>
            <a:ext cx="1171650" cy="950706"/>
          </a:xfrm>
          <a:prstGeom prst="rect">
            <a:avLst/>
          </a:prstGeom>
        </p:spPr>
      </p:pic>
      <p:sp>
        <p:nvSpPr>
          <p:cNvPr id="7" name="Rectangle 6"/>
          <p:cNvSpPr/>
          <p:nvPr/>
        </p:nvSpPr>
        <p:spPr>
          <a:xfrm>
            <a:off x="3115202" y="4462305"/>
            <a:ext cx="3354388" cy="584775"/>
          </a:xfrm>
          <a:prstGeom prst="rect">
            <a:avLst/>
          </a:prstGeom>
        </p:spPr>
        <p:txBody>
          <a:bodyPr wrap="square">
            <a:spAutoFit/>
          </a:bodyPr>
          <a:lstStyle/>
          <a:p>
            <a:r>
              <a:rPr lang="en-US" sz="3200" b="1" dirty="0">
                <a:latin typeface="Gotham Narrow Book" pitchFamily="50" charset="0"/>
              </a:rPr>
              <a:t>@</a:t>
            </a:r>
            <a:r>
              <a:rPr lang="en-US" sz="3200" dirty="0">
                <a:latin typeface="Gotham Narrow Book" pitchFamily="50" charset="0"/>
              </a:rPr>
              <a:t>PublicService</a:t>
            </a:r>
          </a:p>
        </p:txBody>
      </p:sp>
      <p:sp>
        <p:nvSpPr>
          <p:cNvPr id="8" name="Rectangle 7"/>
          <p:cNvSpPr/>
          <p:nvPr/>
        </p:nvSpPr>
        <p:spPr>
          <a:xfrm>
            <a:off x="3115202" y="1751735"/>
            <a:ext cx="5618490" cy="584775"/>
          </a:xfrm>
          <a:prstGeom prst="rect">
            <a:avLst/>
          </a:prstGeom>
        </p:spPr>
        <p:txBody>
          <a:bodyPr wrap="square">
            <a:spAutoFit/>
          </a:bodyPr>
          <a:lstStyle/>
          <a:p>
            <a:r>
              <a:rPr lang="en-US" sz="3200" b="1" dirty="0">
                <a:latin typeface="Gotham Narrow Book" pitchFamily="50" charset="0"/>
              </a:rPr>
              <a:t>@</a:t>
            </a:r>
            <a:r>
              <a:rPr lang="en-US" sz="3200" dirty="0">
                <a:latin typeface="Gotham Narrow Book" pitchFamily="50" charset="0"/>
              </a:rPr>
              <a:t>Partnershipforpublicservice</a:t>
            </a:r>
          </a:p>
        </p:txBody>
      </p:sp>
      <p:sp>
        <p:nvSpPr>
          <p:cNvPr id="9" name="Rectangle 8"/>
          <p:cNvSpPr/>
          <p:nvPr/>
        </p:nvSpPr>
        <p:spPr>
          <a:xfrm>
            <a:off x="3115204" y="3107020"/>
            <a:ext cx="3613847" cy="584775"/>
          </a:xfrm>
          <a:prstGeom prst="rect">
            <a:avLst/>
          </a:prstGeom>
        </p:spPr>
        <p:txBody>
          <a:bodyPr wrap="square">
            <a:spAutoFit/>
          </a:bodyPr>
          <a:lstStyle/>
          <a:p>
            <a:r>
              <a:rPr lang="en-US" sz="3200" dirty="0">
                <a:latin typeface="Gotham Narrow Book" pitchFamily="50" charset="0"/>
              </a:rPr>
              <a:t>@rpublicservice</a:t>
            </a:r>
          </a:p>
        </p:txBody>
      </p:sp>
      <p:sp>
        <p:nvSpPr>
          <p:cNvPr id="10" name="Rectangle 9"/>
          <p:cNvSpPr/>
          <p:nvPr/>
        </p:nvSpPr>
        <p:spPr>
          <a:xfrm>
            <a:off x="3115202" y="5722487"/>
            <a:ext cx="3354388" cy="584775"/>
          </a:xfrm>
          <a:prstGeom prst="rect">
            <a:avLst/>
          </a:prstGeom>
        </p:spPr>
        <p:txBody>
          <a:bodyPr wrap="square">
            <a:spAutoFit/>
          </a:bodyPr>
          <a:lstStyle/>
          <a:p>
            <a:r>
              <a:rPr lang="en-US" sz="3200" dirty="0">
                <a:latin typeface="Gotham Narrow Book" pitchFamily="50" charset="0"/>
              </a:rPr>
              <a:t>#FedBPTW</a:t>
            </a:r>
          </a:p>
        </p:txBody>
      </p:sp>
      <p:sp>
        <p:nvSpPr>
          <p:cNvPr id="12" name="Rectangle 11"/>
          <p:cNvSpPr/>
          <p:nvPr/>
        </p:nvSpPr>
        <p:spPr>
          <a:xfrm>
            <a:off x="878439" y="5230043"/>
            <a:ext cx="678759" cy="1569660"/>
          </a:xfrm>
          <a:prstGeom prst="rect">
            <a:avLst/>
          </a:prstGeom>
        </p:spPr>
        <p:txBody>
          <a:bodyPr wrap="square">
            <a:spAutoFit/>
          </a:bodyPr>
          <a:lstStyle/>
          <a:p>
            <a:r>
              <a:rPr lang="en-US" sz="9600" b="1" dirty="0">
                <a:latin typeface="Gotham Narrow Book" pitchFamily="50" charset="0"/>
              </a:rPr>
              <a:t>#</a:t>
            </a:r>
          </a:p>
        </p:txBody>
      </p:sp>
    </p:spTree>
    <p:extLst>
      <p:ext uri="{BB962C8B-B14F-4D97-AF65-F5344CB8AC3E}">
        <p14:creationId xmlns:p14="http://schemas.microsoft.com/office/powerpoint/2010/main" val="3394544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2" y="121027"/>
            <a:ext cx="7770813" cy="1429871"/>
          </a:xfrm>
        </p:spPr>
        <p:txBody>
          <a:bodyPr>
            <a:normAutofit/>
          </a:bodyPr>
          <a:lstStyle/>
          <a:p>
            <a:r>
              <a:rPr lang="en-US" dirty="0"/>
              <a:t>FOLLOW US</a:t>
            </a: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878437" y="1486964"/>
            <a:ext cx="1125416" cy="1125416"/>
          </a:xfr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8437" y="2855180"/>
            <a:ext cx="1181358" cy="1181358"/>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8437" y="4279337"/>
            <a:ext cx="1171650" cy="950706"/>
          </a:xfrm>
          <a:prstGeom prst="rect">
            <a:avLst/>
          </a:prstGeom>
        </p:spPr>
      </p:pic>
      <p:sp>
        <p:nvSpPr>
          <p:cNvPr id="7" name="Rectangle 6"/>
          <p:cNvSpPr/>
          <p:nvPr/>
        </p:nvSpPr>
        <p:spPr>
          <a:xfrm>
            <a:off x="3115202" y="4462305"/>
            <a:ext cx="3354388" cy="584775"/>
          </a:xfrm>
          <a:prstGeom prst="rect">
            <a:avLst/>
          </a:prstGeom>
        </p:spPr>
        <p:txBody>
          <a:bodyPr wrap="square">
            <a:spAutoFit/>
          </a:bodyPr>
          <a:lstStyle/>
          <a:p>
            <a:r>
              <a:rPr lang="en-US" sz="3200" dirty="0">
                <a:latin typeface="Gotham Narrow Book" pitchFamily="50" charset="0"/>
              </a:rPr>
              <a:t>@bcg</a:t>
            </a:r>
          </a:p>
        </p:txBody>
      </p:sp>
      <p:sp>
        <p:nvSpPr>
          <p:cNvPr id="8" name="Rectangle 7"/>
          <p:cNvSpPr/>
          <p:nvPr/>
        </p:nvSpPr>
        <p:spPr>
          <a:xfrm>
            <a:off x="3115202" y="1751735"/>
            <a:ext cx="5618490" cy="584775"/>
          </a:xfrm>
          <a:prstGeom prst="rect">
            <a:avLst/>
          </a:prstGeom>
        </p:spPr>
        <p:txBody>
          <a:bodyPr wrap="square">
            <a:spAutoFit/>
          </a:bodyPr>
          <a:lstStyle/>
          <a:p>
            <a:r>
              <a:rPr lang="en-US" sz="3200" b="1" dirty="0">
                <a:latin typeface="Gotham Narrow Book" pitchFamily="50" charset="0"/>
              </a:rPr>
              <a:t>@</a:t>
            </a:r>
            <a:r>
              <a:rPr lang="en-US" sz="3200" dirty="0">
                <a:latin typeface="Gotham Narrow Book" pitchFamily="50" charset="0"/>
              </a:rPr>
              <a:t>BostonConsultingGroup</a:t>
            </a:r>
          </a:p>
        </p:txBody>
      </p:sp>
      <p:sp>
        <p:nvSpPr>
          <p:cNvPr id="9" name="Rectangle 8"/>
          <p:cNvSpPr/>
          <p:nvPr/>
        </p:nvSpPr>
        <p:spPr>
          <a:xfrm>
            <a:off x="3115204" y="3107020"/>
            <a:ext cx="3613847" cy="584775"/>
          </a:xfrm>
          <a:prstGeom prst="rect">
            <a:avLst/>
          </a:prstGeom>
        </p:spPr>
        <p:txBody>
          <a:bodyPr wrap="square">
            <a:spAutoFit/>
          </a:bodyPr>
          <a:lstStyle/>
          <a:p>
            <a:r>
              <a:rPr lang="en-US" sz="3200" dirty="0">
                <a:latin typeface="Gotham Narrow Book" pitchFamily="50" charset="0"/>
              </a:rPr>
              <a:t>@bcg</a:t>
            </a:r>
          </a:p>
        </p:txBody>
      </p:sp>
      <p:sp>
        <p:nvSpPr>
          <p:cNvPr id="10" name="Rectangle 9"/>
          <p:cNvSpPr/>
          <p:nvPr/>
        </p:nvSpPr>
        <p:spPr>
          <a:xfrm>
            <a:off x="3115202" y="5722487"/>
            <a:ext cx="3354388" cy="584775"/>
          </a:xfrm>
          <a:prstGeom prst="rect">
            <a:avLst/>
          </a:prstGeom>
        </p:spPr>
        <p:txBody>
          <a:bodyPr wrap="square">
            <a:spAutoFit/>
          </a:bodyPr>
          <a:lstStyle/>
          <a:p>
            <a:r>
              <a:rPr lang="en-US" sz="3200" dirty="0">
                <a:latin typeface="Gotham Narrow Book" pitchFamily="50" charset="0"/>
              </a:rPr>
              <a:t>#FedBPTW</a:t>
            </a:r>
          </a:p>
        </p:txBody>
      </p:sp>
      <p:sp>
        <p:nvSpPr>
          <p:cNvPr id="12" name="Rectangle 11"/>
          <p:cNvSpPr/>
          <p:nvPr/>
        </p:nvSpPr>
        <p:spPr>
          <a:xfrm>
            <a:off x="878439" y="5230043"/>
            <a:ext cx="678759" cy="1569660"/>
          </a:xfrm>
          <a:prstGeom prst="rect">
            <a:avLst/>
          </a:prstGeom>
        </p:spPr>
        <p:txBody>
          <a:bodyPr wrap="square">
            <a:spAutoFit/>
          </a:bodyPr>
          <a:lstStyle/>
          <a:p>
            <a:r>
              <a:rPr lang="en-US" sz="9600" b="1" dirty="0">
                <a:latin typeface="Gotham Narrow Book" pitchFamily="50" charset="0"/>
              </a:rPr>
              <a:t>#</a:t>
            </a:r>
          </a:p>
        </p:txBody>
      </p:sp>
    </p:spTree>
    <p:extLst>
      <p:ext uri="{BB962C8B-B14F-4D97-AF65-F5344CB8AC3E}">
        <p14:creationId xmlns:p14="http://schemas.microsoft.com/office/powerpoint/2010/main" val="236695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2BC0D7E-C7D3-954A-8D84-BEF04D00495A}"/>
              </a:ext>
            </a:extLst>
          </p:cNvPr>
          <p:cNvSpPr>
            <a:spLocks noGrp="1"/>
          </p:cNvSpPr>
          <p:nvPr>
            <p:ph type="title"/>
          </p:nvPr>
        </p:nvSpPr>
        <p:spPr>
          <a:xfrm>
            <a:off x="686595" y="2714066"/>
            <a:ext cx="7770813" cy="1429871"/>
          </a:xfrm>
        </p:spPr>
        <p:txBody>
          <a:bodyPr/>
          <a:lstStyle/>
          <a:p>
            <a:r>
              <a:rPr lang="en-US" dirty="0"/>
              <a:t>Sample Social Media Posts for Agencies</a:t>
            </a:r>
          </a:p>
        </p:txBody>
      </p:sp>
    </p:spTree>
    <p:extLst>
      <p:ext uri="{BB962C8B-B14F-4D97-AF65-F5344CB8AC3E}">
        <p14:creationId xmlns:p14="http://schemas.microsoft.com/office/powerpoint/2010/main" val="41091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rPr>
              <a:t>TWITTER</a:t>
            </a:r>
          </a:p>
        </p:txBody>
      </p:sp>
      <p:sp>
        <p:nvSpPr>
          <p:cNvPr id="4" name="Rectangle 3"/>
          <p:cNvSpPr/>
          <p:nvPr/>
        </p:nvSpPr>
        <p:spPr>
          <a:xfrm>
            <a:off x="1366757" y="1550896"/>
            <a:ext cx="3153508" cy="1910356"/>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br>
              <a:rPr lang="en-US" sz="1400" dirty="0"/>
            </a:br>
            <a:r>
              <a:rPr lang="en-US" sz="1400" dirty="0"/>
              <a:t>Today, @PublicService and @BCG released the 2020 Best Places to Work in the Federal Government rankings! Check out where we ranked in this year's #FedBPTW at bestplacestowork.org.</a:t>
            </a:r>
            <a:endParaRPr lang="en-US" sz="1600" b="1" dirty="0"/>
          </a:p>
        </p:txBody>
      </p:sp>
      <p:sp>
        <p:nvSpPr>
          <p:cNvPr id="5" name="Rectangle 4"/>
          <p:cNvSpPr/>
          <p:nvPr/>
        </p:nvSpPr>
        <p:spPr>
          <a:xfrm>
            <a:off x="4572000" y="1550896"/>
            <a:ext cx="3153508" cy="1922430"/>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1400" dirty="0"/>
              <a:t>.@publicservice and @BCG listed our agency among the top-ranked agencies in the 2020 #FedBPTW! Thank you to everyone who contributes to our great culture and made this recognition possible. Visit bestplacestowork.org to see the rest of the list.</a:t>
            </a:r>
          </a:p>
        </p:txBody>
      </p:sp>
      <p:sp>
        <p:nvSpPr>
          <p:cNvPr id="6" name="Rectangle 5"/>
          <p:cNvSpPr/>
          <p:nvPr/>
        </p:nvSpPr>
        <p:spPr>
          <a:xfrm>
            <a:off x="1366758" y="3516451"/>
            <a:ext cx="3153509" cy="1891202"/>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1400" dirty="0"/>
              <a:t>We are proud to be ranked in the top 10 of the 2020 Best Places to Work in the Federal Government! Check out the full #FedBPTW rankings from @publicservice and @BCG at bestplacestowork.org. </a:t>
            </a:r>
          </a:p>
        </p:txBody>
      </p:sp>
      <p:sp>
        <p:nvSpPr>
          <p:cNvPr id="7" name="Rectangle 6"/>
          <p:cNvSpPr/>
          <p:nvPr/>
        </p:nvSpPr>
        <p:spPr>
          <a:xfrm>
            <a:off x="4572000" y="3516451"/>
            <a:ext cx="3153508" cy="1885922"/>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1400" dirty="0">
              <a:ea typeface="+mn-lt"/>
              <a:cs typeface="+mn-lt"/>
            </a:endParaRPr>
          </a:p>
          <a:p>
            <a:pPr algn="ctr"/>
            <a:r>
              <a:rPr lang="en-US" sz="1400" dirty="0">
                <a:ea typeface="+mn-lt"/>
                <a:cs typeface="+mn-lt"/>
              </a:rPr>
              <a:t>The 2020 Best Places to Work rankings will be announced on Tuesday, June 29 at 9 a.m.! We'll be there and hope you'll join us. For more information on how to watch the @publicserevice and @BCG announcement, visit bestplacestowork.org.</a:t>
            </a:r>
            <a:endParaRPr lang="en-US" dirty="0">
              <a:ea typeface="+mn-lt"/>
              <a:cs typeface="+mn-lt"/>
            </a:endParaRPr>
          </a:p>
          <a:p>
            <a:pPr algn="ctr"/>
            <a:endParaRPr lang="en-US" sz="1400" dirty="0">
              <a:cs typeface="Arial"/>
            </a:endParaRPr>
          </a:p>
        </p:txBody>
      </p:sp>
    </p:spTree>
    <p:extLst>
      <p:ext uri="{BB962C8B-B14F-4D97-AF65-F5344CB8AC3E}">
        <p14:creationId xmlns:p14="http://schemas.microsoft.com/office/powerpoint/2010/main" val="1012330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3B5998"/>
                </a:solidFill>
              </a:rPr>
              <a:t>FACEBOOK/LINKEDIN</a:t>
            </a:r>
          </a:p>
        </p:txBody>
      </p:sp>
      <p:sp>
        <p:nvSpPr>
          <p:cNvPr id="4" name="Rectangle 3"/>
          <p:cNvSpPr/>
          <p:nvPr/>
        </p:nvSpPr>
        <p:spPr>
          <a:xfrm>
            <a:off x="268631" y="1376128"/>
            <a:ext cx="8605157" cy="5100873"/>
          </a:xfrm>
          <a:prstGeom prst="rect">
            <a:avLst/>
          </a:prstGeom>
          <a:solidFill>
            <a:srgbClr val="3B5998"/>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285750" indent="-285750">
              <a:spcBef>
                <a:spcPts val="600"/>
              </a:spcBef>
              <a:buFont typeface="Arial,Sans-Serif"/>
              <a:buChar char="•"/>
            </a:pPr>
            <a:r>
              <a:rPr lang="en-US" sz="1400" dirty="0">
                <a:ea typeface="+mn-lt"/>
                <a:cs typeface="+mn-lt"/>
              </a:rPr>
              <a:t>The results are in! Check out where we ranked in this year's Best Places to Work in the Federal Government rankings, produced by the @Partnershipforpublicservice and @BostonConsultingGroup, at bestplacestowork.org. #FedBPTW</a:t>
            </a:r>
          </a:p>
          <a:p>
            <a:pPr marL="285750" indent="-285750">
              <a:spcBef>
                <a:spcPts val="600"/>
              </a:spcBef>
              <a:buFont typeface="Arial,Sans-Serif"/>
              <a:buChar char="•"/>
            </a:pPr>
            <a:r>
              <a:rPr lang="en-US" sz="1400" dirty="0">
                <a:ea typeface="+mn-lt"/>
                <a:cs typeface="+mn-lt"/>
              </a:rPr>
              <a:t>We are so proud to be ranked in the top 10 of the 2020 Best Places to Work in the Federal Government rankings! Check out the full #FedBPTW rankings, produced by the @Partnershipforpublicservice and @BostonConsultingGroup, at bestplacestowork.org. </a:t>
            </a:r>
          </a:p>
          <a:p>
            <a:pPr marL="285750" indent="-285750">
              <a:spcBef>
                <a:spcPts val="600"/>
              </a:spcBef>
              <a:buFont typeface="Arial,Sans-Serif"/>
              <a:buChar char="•"/>
            </a:pPr>
            <a:r>
              <a:rPr lang="en-US" sz="1400" dirty="0">
                <a:ea typeface="+mn-lt"/>
                <a:cs typeface="+mn-lt"/>
              </a:rPr>
              <a:t>We are so proud that [INSERT AGENCY] is ranked as one of the best places to work in the federal government by @Partnershipforpublicservice and @BostonConsultingGroup! This ranking is based on the annual Federal Employee Viewpoint Survey which gauges employee perceptions about their agency. See a detailed breakdown of the rankings at bestplacestowork.org.</a:t>
            </a:r>
          </a:p>
          <a:p>
            <a:pPr marL="285750" indent="-285750">
              <a:spcBef>
                <a:spcPts val="600"/>
              </a:spcBef>
              <a:buFont typeface="Arial,Sans-Serif"/>
              <a:buChar char="•"/>
            </a:pPr>
            <a:r>
              <a:rPr lang="en-US" sz="1400" dirty="0">
                <a:ea typeface="+mn-lt"/>
                <a:cs typeface="+mn-lt"/>
              </a:rPr>
              <a:t>Have you seen the 2020 #FedBPTW results yet? Visit bestplacestowork.org for more information on the rankings, released by the @Partnershipforpublicservice and @BostonConsultingGroup. </a:t>
            </a:r>
          </a:p>
          <a:p>
            <a:pPr marL="285750" indent="-285750">
              <a:spcBef>
                <a:spcPts val="600"/>
              </a:spcBef>
              <a:buFont typeface="Arial,Sans-Serif"/>
              <a:buChar char="•"/>
            </a:pPr>
            <a:r>
              <a:rPr lang="en-US" sz="1400" dirty="0">
                <a:ea typeface="+mn-lt"/>
                <a:cs typeface="+mn-lt"/>
              </a:rPr>
              <a:t>Building a highly-motivated and engaged workforce is critical to a well-functioning government and the success of our country. [INSERT AGENCY] is proud to be a top agency in this year’s #FedBPTW. Learn more about the 2020 Best Places to Work in the Federal Government rankings, produced by the @Partnershipforpublicservice and @BostonConsultingGroup, at bestplacestowork.org.</a:t>
            </a:r>
          </a:p>
          <a:p>
            <a:pPr marL="285750" indent="-285750">
              <a:spcBef>
                <a:spcPts val="600"/>
              </a:spcBef>
              <a:buFont typeface="Arial,Sans-Serif"/>
              <a:buChar char="•"/>
            </a:pPr>
            <a:r>
              <a:rPr lang="en-US" sz="1400" dirty="0">
                <a:ea typeface="+mn-lt"/>
                <a:cs typeface="+mn-lt"/>
              </a:rPr>
              <a:t>Released by the @Partnershipforpublicservice and @BostConsultingGroup, the Best Places to Work in the Federal Government rankings offer the most comprehensive assessment of how federal public servants view their jobs and workplaces—and we’re proud to be ranked in the top 10 this year. Visit bestplacestowork.org to learn more about our score. #FedBPTW</a:t>
            </a:r>
          </a:p>
        </p:txBody>
      </p:sp>
    </p:spTree>
    <p:extLst>
      <p:ext uri="{BB962C8B-B14F-4D97-AF65-F5344CB8AC3E}">
        <p14:creationId xmlns:p14="http://schemas.microsoft.com/office/powerpoint/2010/main" val="1106702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3">
                    <a:lumMod val="60000"/>
                    <a:lumOff val="40000"/>
                  </a:schemeClr>
                </a:solidFill>
              </a:rPr>
              <a:t>INSTAGRAM</a:t>
            </a:r>
          </a:p>
        </p:txBody>
      </p:sp>
      <p:sp>
        <p:nvSpPr>
          <p:cNvPr id="4" name="Rectangle 3"/>
          <p:cNvSpPr/>
          <p:nvPr/>
        </p:nvSpPr>
        <p:spPr>
          <a:xfrm>
            <a:off x="1356915" y="1484694"/>
            <a:ext cx="3153508" cy="2309446"/>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1400" dirty="0"/>
              <a:t>The results are in! Check out where we ranked in this year's Best Places to Work in the Federal Government rankings from @rpublicservice and @BCG at the link in our bio. #FedBPTW</a:t>
            </a:r>
          </a:p>
        </p:txBody>
      </p:sp>
      <p:sp>
        <p:nvSpPr>
          <p:cNvPr id="5" name="Rectangle 4"/>
          <p:cNvSpPr/>
          <p:nvPr/>
        </p:nvSpPr>
        <p:spPr>
          <a:xfrm>
            <a:off x="4631992" y="1484694"/>
            <a:ext cx="3153508" cy="2309446"/>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1400" dirty="0"/>
              <a:t>We are proud to be ranked in the top 10 of the 2020 #FedBPTW! Check out the full rankings, produced by @rpublicservice and @BCG, at the link in our bio. </a:t>
            </a:r>
          </a:p>
          <a:p>
            <a:pPr algn="ctr"/>
            <a:endParaRPr lang="en-US" dirty="0">
              <a:cs typeface="Arial"/>
            </a:endParaRPr>
          </a:p>
        </p:txBody>
      </p:sp>
      <p:sp>
        <p:nvSpPr>
          <p:cNvPr id="6" name="Rectangle 5"/>
          <p:cNvSpPr/>
          <p:nvPr/>
        </p:nvSpPr>
        <p:spPr>
          <a:xfrm>
            <a:off x="1356915" y="3938993"/>
            <a:ext cx="3153508" cy="2309446"/>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1400" dirty="0">
                <a:cs typeface="Arial"/>
              </a:rPr>
              <a:t>Have you seen the 2020 #FedBPTW results yet? Visit the link in our bio for a detailed breakdown on the rankings, released by @rpublicservice and @BCG.</a:t>
            </a:r>
          </a:p>
        </p:txBody>
      </p:sp>
      <p:sp>
        <p:nvSpPr>
          <p:cNvPr id="7" name="Rectangle 6"/>
          <p:cNvSpPr/>
          <p:nvPr/>
        </p:nvSpPr>
        <p:spPr>
          <a:xfrm>
            <a:off x="4631992" y="3938993"/>
            <a:ext cx="3153508" cy="2309446"/>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1400" dirty="0"/>
              <a:t>@publicservice and @BCG listed our agency among the top-ranked agencies in the 2020 #FedBPTW! Thank you to everyone who contributes to our great culture and made this recognition possible. Visit bestplacestowork.org to see the rest of the list.</a:t>
            </a:r>
          </a:p>
          <a:p>
            <a:pPr algn="ctr"/>
            <a:endParaRPr lang="en-US" sz="1400" dirty="0"/>
          </a:p>
        </p:txBody>
      </p:sp>
    </p:spTree>
    <p:extLst>
      <p:ext uri="{BB962C8B-B14F-4D97-AF65-F5344CB8AC3E}">
        <p14:creationId xmlns:p14="http://schemas.microsoft.com/office/powerpoint/2010/main" val="165533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2BC0D7E-C7D3-954A-8D84-BEF04D00495A}"/>
              </a:ext>
            </a:extLst>
          </p:cNvPr>
          <p:cNvSpPr>
            <a:spLocks noGrp="1"/>
          </p:cNvSpPr>
          <p:nvPr>
            <p:ph type="title"/>
          </p:nvPr>
        </p:nvSpPr>
        <p:spPr>
          <a:xfrm>
            <a:off x="686595" y="2714066"/>
            <a:ext cx="7770813" cy="1429871"/>
          </a:xfrm>
        </p:spPr>
        <p:txBody>
          <a:bodyPr/>
          <a:lstStyle/>
          <a:p>
            <a:r>
              <a:rPr lang="en-US" dirty="0"/>
              <a:t>Sample Social Media Posts for Agency Leadership</a:t>
            </a:r>
          </a:p>
        </p:txBody>
      </p:sp>
    </p:spTree>
    <p:extLst>
      <p:ext uri="{BB962C8B-B14F-4D97-AF65-F5344CB8AC3E}">
        <p14:creationId xmlns:p14="http://schemas.microsoft.com/office/powerpoint/2010/main" val="38629197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tory">
  <a:themeElements>
    <a:clrScheme name="Partnership">
      <a:dk1>
        <a:sysClr val="windowText" lastClr="000000"/>
      </a:dk1>
      <a:lt1>
        <a:sysClr val="window" lastClr="FFFFFF"/>
      </a:lt1>
      <a:dk2>
        <a:srgbClr val="212121"/>
      </a:dk2>
      <a:lt2>
        <a:srgbClr val="CDD4D7"/>
      </a:lt2>
      <a:accent1>
        <a:srgbClr val="0081AD"/>
      </a:accent1>
      <a:accent2>
        <a:srgbClr val="185276"/>
      </a:accent2>
      <a:accent3>
        <a:srgbClr val="951528"/>
      </a:accent3>
      <a:accent4>
        <a:srgbClr val="EBA51F"/>
      </a:accent4>
      <a:accent5>
        <a:srgbClr val="909E1E"/>
      </a:accent5>
      <a:accent6>
        <a:srgbClr val="2DAC9E"/>
      </a:accent6>
      <a:hlink>
        <a:srgbClr val="DE761C"/>
      </a:hlink>
      <a:folHlink>
        <a:srgbClr val="F8CE8A"/>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68E10081B5104192C19CA2360CB209" ma:contentTypeVersion="13" ma:contentTypeDescription="Create a new document." ma:contentTypeScope="" ma:versionID="29da49376be5c9324ef42e5d8a604c8a">
  <xsd:schema xmlns:xsd="http://www.w3.org/2001/XMLSchema" xmlns:xs="http://www.w3.org/2001/XMLSchema" xmlns:p="http://schemas.microsoft.com/office/2006/metadata/properties" xmlns:ns2="67dd8281-4dda-4dac-a785-67f125b44042" xmlns:ns3="54e98812-b12a-4504-b572-6fcfe8934f27" targetNamespace="http://schemas.microsoft.com/office/2006/metadata/properties" ma:root="true" ma:fieldsID="61911b72aefc1b767ca3fc285621b603" ns2:_="" ns3:_="">
    <xsd:import namespace="67dd8281-4dda-4dac-a785-67f125b44042"/>
    <xsd:import namespace="54e98812-b12a-4504-b572-6fcfe8934f2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dd8281-4dda-4dac-a785-67f125b440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4e98812-b12a-4504-b572-6fcfe8934f2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SharedWithUsers xmlns="54e98812-b12a-4504-b572-6fcfe8934f27">
      <UserInfo>
        <DisplayName/>
        <AccountId xsi:nil="true"/>
        <AccountType/>
      </UserInfo>
    </SharedWithUsers>
  </documentManagement>
</p:properties>
</file>

<file path=customXml/itemProps1.xml><?xml version="1.0" encoding="utf-8"?>
<ds:datastoreItem xmlns:ds="http://schemas.openxmlformats.org/officeDocument/2006/customXml" ds:itemID="{B386958E-B3BC-4545-BF4E-A5B2F8194A66}">
  <ds:schemaRefs>
    <ds:schemaRef ds:uri="54e98812-b12a-4504-b572-6fcfe8934f27"/>
    <ds:schemaRef ds:uri="67dd8281-4dda-4dac-a785-67f125b4404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6671A1C-7D68-48D9-87C7-86FCFB7A55C9}">
  <ds:schemaRefs>
    <ds:schemaRef ds:uri="http://schemas.microsoft.com/sharepoint/v3/contenttype/forms"/>
  </ds:schemaRefs>
</ds:datastoreItem>
</file>

<file path=customXml/itemProps3.xml><?xml version="1.0" encoding="utf-8"?>
<ds:datastoreItem xmlns:ds="http://schemas.openxmlformats.org/officeDocument/2006/customXml" ds:itemID="{2BE4DBD1-820D-449C-98FE-679065C5E0E0}">
  <ds:schemaRefs>
    <ds:schemaRef ds:uri="http://www.w3.org/XML/1998/namespace"/>
    <ds:schemaRef ds:uri="http://schemas.microsoft.com/office/2006/documentManagement/types"/>
    <ds:schemaRef ds:uri="http://schemas.microsoft.com/office/2006/metadata/properties"/>
    <ds:schemaRef ds:uri="http://purl.org/dc/dcmitype/"/>
    <ds:schemaRef ds:uri="http://schemas.microsoft.com/office/infopath/2007/PartnerControls"/>
    <ds:schemaRef ds:uri="54e98812-b12a-4504-b572-6fcfe8934f27"/>
    <ds:schemaRef ds:uri="http://purl.org/dc/terms/"/>
    <ds:schemaRef ds:uri="http://schemas.openxmlformats.org/package/2006/metadata/core-properties"/>
    <ds:schemaRef ds:uri="67dd8281-4dda-4dac-a785-67f125b44042"/>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2915</TotalTime>
  <Words>2436</Words>
  <Application>Microsoft Macintosh PowerPoint</Application>
  <PresentationFormat>On-screen Show (4:3)</PresentationFormat>
  <Paragraphs>112</Paragraphs>
  <Slides>25</Slides>
  <Notes>25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2" baseType="lpstr">
      <vt:lpstr>Arial</vt:lpstr>
      <vt:lpstr>Arial Black</vt:lpstr>
      <vt:lpstr>Arial,Sans-Serif</vt:lpstr>
      <vt:lpstr>Calibri</vt:lpstr>
      <vt:lpstr>Gotham Narrow Book</vt:lpstr>
      <vt:lpstr>Story</vt:lpstr>
      <vt:lpstr>think-cell Slide</vt:lpstr>
      <vt:lpstr>2020 Best Places to Work in the Federal Government® Social Media Toolkit </vt:lpstr>
      <vt:lpstr>OVERVIEW</vt:lpstr>
      <vt:lpstr>FOLLOW US</vt:lpstr>
      <vt:lpstr>FOLLOW US</vt:lpstr>
      <vt:lpstr>Sample Social Media Posts for Agencies</vt:lpstr>
      <vt:lpstr>TWITTER</vt:lpstr>
      <vt:lpstr>FACEBOOK/LINKEDIN</vt:lpstr>
      <vt:lpstr>INSTAGRAM</vt:lpstr>
      <vt:lpstr>Sample Social Media Posts for Agency Leadership</vt:lpstr>
      <vt:lpstr>TWITTER</vt:lpstr>
      <vt:lpstr>FACEBOOK/LINKEDIN</vt:lpstr>
      <vt:lpstr>INSTAGRAM</vt:lpstr>
      <vt:lpstr>Sample Social Media Posts for Congress</vt:lpstr>
      <vt:lpstr>TWITTER</vt:lpstr>
      <vt:lpstr>FACEBOOK/LINKEDIN</vt:lpstr>
      <vt:lpstr>Sample Social Media Posts for Federal Workers/General Public</vt:lpstr>
      <vt:lpstr>TWITTER</vt:lpstr>
      <vt:lpstr>FACEBOOK/LINKEDIN</vt:lpstr>
      <vt:lpstr>INSTAGRAM</vt:lpstr>
      <vt:lpstr>Social Images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Bevin Johnston</dc:creator>
  <cp:lastModifiedBy>Audrey Pfund</cp:lastModifiedBy>
  <cp:revision>64</cp:revision>
  <cp:lastPrinted>2018-09-18T17:54:57Z</cp:lastPrinted>
  <dcterms:created xsi:type="dcterms:W3CDTF">1601-01-01T00:00:00Z</dcterms:created>
  <dcterms:modified xsi:type="dcterms:W3CDTF">2021-06-28T20:40:23Z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0x0101008768E10081B5104192C19CA2360CB209</vt:lpwstr>
  </property>
  <property fmtid="{D5CDD505-2E9C-101B-9397-08002B2CF9AE}" pid="3" name="xd_Signature">
    <vt:bool>false</vt:bool>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MSIP_Label_b0d5c4f4-7a29-4385-b7a5-afbe2154ae6f_Enabled">
    <vt:lpwstr>true</vt:lpwstr>
  </property>
  <property fmtid="{D5CDD505-2E9C-101B-9397-08002B2CF9AE}" pid="8" name="MSIP_Label_b0d5c4f4-7a29-4385-b7a5-afbe2154ae6f_SetDate">
    <vt:lpwstr>2021-06-25T14:51:08Z</vt:lpwstr>
  </property>
  <property fmtid="{D5CDD505-2E9C-101B-9397-08002B2CF9AE}" pid="9" name="MSIP_Label_b0d5c4f4-7a29-4385-b7a5-afbe2154ae6f_Method">
    <vt:lpwstr>Standard</vt:lpwstr>
  </property>
  <property fmtid="{D5CDD505-2E9C-101B-9397-08002B2CF9AE}" pid="10" name="MSIP_Label_b0d5c4f4-7a29-4385-b7a5-afbe2154ae6f_Name">
    <vt:lpwstr>Confidential</vt:lpwstr>
  </property>
  <property fmtid="{D5CDD505-2E9C-101B-9397-08002B2CF9AE}" pid="11" name="MSIP_Label_b0d5c4f4-7a29-4385-b7a5-afbe2154ae6f_SiteId">
    <vt:lpwstr>2dfb2f0b-4d21-4268-9559-72926144c918</vt:lpwstr>
  </property>
  <property fmtid="{D5CDD505-2E9C-101B-9397-08002B2CF9AE}" pid="12" name="MSIP_Label_b0d5c4f4-7a29-4385-b7a5-afbe2154ae6f_ActionId">
    <vt:lpwstr>95d2113b-bc5c-4806-9cf0-2d6b32e887a2</vt:lpwstr>
  </property>
  <property fmtid="{D5CDD505-2E9C-101B-9397-08002B2CF9AE}" pid="13" name="MSIP_Label_b0d5c4f4-7a29-4385-b7a5-afbe2154ae6f_ContentBits">
    <vt:lpwstr>0</vt:lpwstr>
  </property>
  <property fmtid="{D5CDD505-2E9C-101B-9397-08002B2CF9AE}" pid="14" name="bcgClassification">
    <vt:lpwstr>bcgConfidential</vt:lpwstr>
  </property>
</Properties>
</file>